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24" r:id="rId2"/>
    <p:sldId id="525" r:id="rId3"/>
    <p:sldId id="526" r:id="rId4"/>
    <p:sldId id="530" r:id="rId5"/>
    <p:sldId id="604" r:id="rId6"/>
    <p:sldId id="536" r:id="rId7"/>
    <p:sldId id="543" r:id="rId8"/>
    <p:sldId id="535" r:id="rId9"/>
    <p:sldId id="546" r:id="rId10"/>
    <p:sldId id="539" r:id="rId11"/>
    <p:sldId id="552" r:id="rId12"/>
    <p:sldId id="532" r:id="rId13"/>
    <p:sldId id="533" r:id="rId14"/>
    <p:sldId id="548" r:id="rId15"/>
    <p:sldId id="607" r:id="rId16"/>
    <p:sldId id="531" r:id="rId17"/>
    <p:sldId id="538" r:id="rId18"/>
    <p:sldId id="553" r:id="rId19"/>
    <p:sldId id="554" r:id="rId20"/>
    <p:sldId id="605" r:id="rId21"/>
    <p:sldId id="606" r:id="rId22"/>
    <p:sldId id="541" r:id="rId23"/>
    <p:sldId id="599" r:id="rId24"/>
    <p:sldId id="590" r:id="rId25"/>
    <p:sldId id="591" r:id="rId26"/>
    <p:sldId id="592" r:id="rId27"/>
    <p:sldId id="593" r:id="rId28"/>
    <p:sldId id="594" r:id="rId29"/>
    <p:sldId id="595" r:id="rId30"/>
    <p:sldId id="608" r:id="rId31"/>
    <p:sldId id="556" r:id="rId32"/>
    <p:sldId id="601" r:id="rId33"/>
    <p:sldId id="577" r:id="rId34"/>
    <p:sldId id="579" r:id="rId35"/>
    <p:sldId id="580" r:id="rId36"/>
    <p:sldId id="581" r:id="rId37"/>
    <p:sldId id="582" r:id="rId38"/>
    <p:sldId id="583" r:id="rId39"/>
    <p:sldId id="528" r:id="rId40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илия Соляки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27F"/>
    <a:srgbClr val="9BD878"/>
    <a:srgbClr val="003300"/>
    <a:srgbClr val="92420C"/>
    <a:srgbClr val="6B3109"/>
    <a:srgbClr val="A77E56"/>
    <a:srgbClr val="FFFFFF"/>
    <a:srgbClr val="A2EDCA"/>
    <a:srgbClr val="A7EAC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2" autoAdjust="0"/>
    <p:restoredTop sz="94604" autoAdjust="0"/>
  </p:normalViewPr>
  <p:slideViewPr>
    <p:cSldViewPr snapToGrid="0">
      <p:cViewPr varScale="1">
        <p:scale>
          <a:sx n="114" d="100"/>
          <a:sy n="114" d="100"/>
        </p:scale>
        <p:origin x="61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OLD\D\19,02,2020\&#1088;&#1072;&#1073;&#1086;&#1095;&#1072;&#1103;%20&#1056;&#1057;\2022\&#1041;&#1043;\&#1085;&#1072;%20&#1055;&#1056;&#1054;&#1045;&#1050;&#1058;%2023-25\&#1044;&#1086;&#1093;&#1086;&#1076;&#1099;%20&#1085;&#1072;%202023%20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OLD\D\19,02,2020\&#1088;&#1072;&#1073;&#1086;&#1095;&#1072;&#1103;%20&#1056;&#1057;\2022\&#1041;&#1043;\&#1085;&#1072;%20&#1055;&#1056;&#1054;&#1045;&#1050;&#1058;%2023-25\&#1044;&#1086;&#1093;&#1086;&#1076;&#1099;%20&#1085;&#1072;%202023%20&#1075;&#1086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OLD\D\19,02,2020\&#1088;&#1072;&#1073;&#1086;&#1095;&#1072;&#1103;%20&#1056;&#1057;\2022\&#1041;&#1043;\&#1085;&#1072;%20&#1055;&#1056;&#1054;&#1045;&#1050;&#1058;%2023-25\&#1044;&#1086;&#1093;&#1086;&#1076;&#1099;%20&#1085;&#1072;%202023%20&#1075;&#1086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OLD\D\19,02,2020\&#1088;&#1072;&#1073;&#1086;&#1095;&#1072;&#1103;%20&#1056;&#1057;\2022\&#1041;&#1043;\&#1085;&#1072;%20&#1055;&#1056;&#1054;&#1045;&#1050;&#1058;%2023-25\&#1044;&#1086;&#1093;&#1086;&#1076;&#1099;%20&#1085;&#1072;%202023%20&#1075;&#1086;&#1076;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OLD\D\19,02,2020\&#1088;&#1072;&#1073;&#1086;&#1095;&#1072;&#1103;%20&#1056;&#1057;\2022\&#1041;&#1043;\&#1085;&#1072;%20&#1055;&#1056;&#1054;&#1045;&#1050;&#1058;%2023-25\&#1044;&#1086;&#1093;&#1086;&#1076;&#1099;%20&#1085;&#1072;%202023%20&#1075;&#1086;&#1076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OLD\D\19,02,2020\&#1088;&#1072;&#1073;&#1086;&#1095;&#1072;&#1103;%20&#1056;&#1057;\2022\&#1041;&#1043;\&#1085;&#1072;%20&#1055;&#1056;&#1054;&#1045;&#1050;&#1058;%2023-25\&#1044;&#1086;&#1093;&#1086;&#1076;&#1099;%20&#1085;&#1072;%202023%20&#1075;&#1086;&#1076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3300"/>
                </a:solidFill>
                <a:latin typeface="+mn-lt"/>
              </a:rPr>
              <a:t>Среднегодовая  численность </a:t>
            </a:r>
          </a:p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3300"/>
                </a:solidFill>
                <a:latin typeface="+mn-lt"/>
              </a:rPr>
              <a:t>постоянного населения на</a:t>
            </a:r>
            <a:r>
              <a:rPr lang="ru-RU" sz="1600" b="1" baseline="0" dirty="0">
                <a:solidFill>
                  <a:srgbClr val="003300"/>
                </a:solidFill>
                <a:latin typeface="+mn-lt"/>
              </a:rPr>
              <a:t> начало года </a:t>
            </a:r>
            <a:endParaRPr lang="ru-RU" sz="1600" b="1" dirty="0">
              <a:solidFill>
                <a:srgbClr val="0033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2980246408688266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5C27F"/>
            </a:solidFill>
            <a:ln>
              <a:solidFill>
                <a:srgbClr val="0033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'15 численность'!$A$1:$E$1</c:f>
              <c:numCache>
                <c:formatCode>m/d/yyyy</c:formatCode>
                <c:ptCount val="5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  <c:pt idx="3">
                  <c:v>44197</c:v>
                </c:pt>
                <c:pt idx="4">
                  <c:v>44562</c:v>
                </c:pt>
              </c:numCache>
            </c:numRef>
          </c:cat>
          <c:val>
            <c:numRef>
              <c:f>'15 численность'!$A$2:$E$2</c:f>
              <c:numCache>
                <c:formatCode>#,##0</c:formatCode>
                <c:ptCount val="5"/>
                <c:pt idx="0">
                  <c:v>11714</c:v>
                </c:pt>
                <c:pt idx="1">
                  <c:v>11416</c:v>
                </c:pt>
                <c:pt idx="2">
                  <c:v>11223</c:v>
                </c:pt>
                <c:pt idx="3">
                  <c:v>11122</c:v>
                </c:pt>
                <c:pt idx="4">
                  <c:v>10852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8-4C79-BDD4-4B56F393F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4502175"/>
        <c:axId val="1"/>
      </c:barChart>
      <c:dateAx>
        <c:axId val="5645021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>
                    <a:solidFill>
                      <a:schemeClr val="tx1"/>
                    </a:solidFill>
                  </a:rPr>
                  <a:t>год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Offset val="100"/>
        <c:baseTimeUnit val="year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dirty="0">
                    <a:solidFill>
                      <a:schemeClr val="tx1"/>
                    </a:solidFill>
                  </a:rPr>
                  <a:t>человек</a:t>
                </a:r>
              </a:p>
            </c:rich>
          </c:tx>
          <c:layout>
            <c:manualLayout>
              <c:xMode val="edge"/>
              <c:yMode val="edge"/>
              <c:x val="1.8245282684556302E-2"/>
              <c:y val="0.4608025207276271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5021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A2EDC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2000" b="0" i="0" u="none" strike="noStrike" kern="1200" spc="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3300"/>
                </a:solidFill>
                <a:latin typeface="+mn-lt"/>
              </a:rPr>
              <a:t>НАЛОГОВЫ ДОХОДЫ</a:t>
            </a:r>
          </a:p>
        </c:rich>
      </c:tx>
      <c:layout>
        <c:manualLayout>
          <c:xMode val="edge"/>
          <c:yMode val="edge"/>
          <c:x val="0.38170646481818654"/>
          <c:y val="5.925577796855753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68720734865673"/>
          <c:y val="0.41235383291991429"/>
          <c:w val="0.61162646876932591"/>
          <c:h val="0.53132525898421157"/>
        </c:manualLayout>
      </c:layout>
      <c:pie3DChart>
        <c:varyColors val="1"/>
        <c:ser>
          <c:idx val="0"/>
          <c:order val="0"/>
          <c:spPr>
            <a:solidFill>
              <a:srgbClr val="003300"/>
            </a:solidFill>
          </c:spPr>
          <c:dPt>
            <c:idx val="0"/>
            <c:bubble3D val="0"/>
            <c:explosion val="7"/>
            <c:spPr>
              <a:solidFill>
                <a:srgbClr val="00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BB-4739-8B75-BE97C2465431}"/>
              </c:ext>
            </c:extLst>
          </c:dPt>
          <c:dPt>
            <c:idx val="1"/>
            <c:bubble3D val="0"/>
            <c:explosion val="19"/>
            <c:spPr>
              <a:solidFill>
                <a:srgbClr val="85C27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BB-4739-8B75-BE97C2465431}"/>
              </c:ext>
            </c:extLst>
          </c:dPt>
          <c:dPt>
            <c:idx val="2"/>
            <c:bubble3D val="0"/>
            <c:explosion val="23"/>
            <c:spPr>
              <a:solidFill>
                <a:srgbClr val="A77E5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BB-4739-8B75-BE97C2465431}"/>
              </c:ext>
            </c:extLst>
          </c:dPt>
          <c:dPt>
            <c:idx val="3"/>
            <c:bubble3D val="0"/>
            <c:explosion val="32"/>
            <c:spPr>
              <a:solidFill>
                <a:srgbClr val="A2EDC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7BB-4739-8B75-BE97C2465431}"/>
              </c:ext>
            </c:extLst>
          </c:dPt>
          <c:dPt>
            <c:idx val="4"/>
            <c:bubble3D val="0"/>
            <c:explosion val="23"/>
            <c:spPr>
              <a:solidFill>
                <a:srgbClr val="9BD87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7BB-4739-8B75-BE97C2465431}"/>
              </c:ext>
            </c:extLst>
          </c:dPt>
          <c:dLbls>
            <c:dLbl>
              <c:idx val="0"/>
              <c:layout>
                <c:manualLayout>
                  <c:x val="4.5274476513865305E-2"/>
                  <c:y val="-5.9259273084694801E-2"/>
                </c:manualLayout>
              </c:layout>
              <c:tx>
                <c:rich>
                  <a:bodyPr/>
                  <a:lstStyle/>
                  <a:p>
                    <a:fld id="{CA71AEDC-F8D3-4488-A8DC-F11FBD697C38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44EA559-CD16-4212-BA01-0BA2C95E9DCD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
66,1%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BB-4739-8B75-BE97C2465431}"/>
                </c:ext>
              </c:extLst>
            </c:dLbl>
            <c:dLbl>
              <c:idx val="1"/>
              <c:layout>
                <c:manualLayout>
                  <c:x val="6.6304467462408676E-8"/>
                  <c:y val="0.102348132149292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815185-A1EA-4786-977B-B4C7D71D759E}" type="CATEGORYNAME">
                      <a:rPr lang="ru-RU" smtClean="0"/>
                      <a:pPr>
                        <a:defRPr sz="14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79D3F890-6A2C-41DD-971B-0974AA8AE1C1}" type="VALUE">
                      <a:rPr lang="ru-RU" baseline="0"/>
                      <a:pPr>
                        <a:defRPr sz="14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/>
                      <a:t>
23,0%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898604556177784"/>
                      <c:h val="0.344249135552788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BB-4739-8B75-BE97C2465431}"/>
                </c:ext>
              </c:extLst>
            </c:dLbl>
            <c:dLbl>
              <c:idx val="2"/>
              <c:layout>
                <c:manualLayout>
                  <c:x val="-7.8266124914964527E-2"/>
                  <c:y val="2.94551479994706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492D03-D631-4DF0-AC7A-410D6FAC75E0}" type="CATEGORYNAME">
                      <a:rPr lang="ru-RU">
                        <a:latin typeface="+mn-lt"/>
                      </a:rPr>
                      <a:pPr>
                        <a:defRPr sz="14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atin typeface="+mn-lt"/>
                      </a:rPr>
                      <a:t>
</a:t>
                    </a:r>
                    <a:fld id="{D50392B9-B59C-440E-BE50-F3EE7E012B53}" type="VALUE">
                      <a:rPr lang="ru-RU" baseline="0">
                        <a:latin typeface="+mn-lt"/>
                      </a:rPr>
                      <a:pPr>
                        <a:defRPr sz="14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>
                        <a:latin typeface="+mn-lt"/>
                      </a:rPr>
                      <a:t>
4,9%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3543125088682"/>
                      <c:h val="0.320008135474741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7BB-4739-8B75-BE97C2465431}"/>
                </c:ext>
              </c:extLst>
            </c:dLbl>
            <c:dLbl>
              <c:idx val="3"/>
              <c:layout>
                <c:manualLayout>
                  <c:x val="0.10585362360545129"/>
                  <c:y val="-1.59651268930460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BB-4739-8B75-BE97C2465431}"/>
                </c:ext>
              </c:extLst>
            </c:dLbl>
            <c:dLbl>
              <c:idx val="4"/>
              <c:layout>
                <c:manualLayout>
                  <c:x val="0.36179417236774569"/>
                  <c:y val="5.34470574861637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41136087267284"/>
                      <c:h val="0.267863050862411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7BB-4739-8B75-BE97C246543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налоговых 26 слайд'!$A$3:$A$7</c:f>
              <c:strCache>
                <c:ptCount val="5"/>
                <c:pt idx="0">
                  <c:v> Налог на доходы физических лиц</c:v>
                </c:pt>
                <c:pt idx="1">
                  <c:v> Налог, взимаемый в связи с применением упрощенной системы налогообложения</c:v>
                </c:pt>
                <c:pt idx="2">
                  <c:v>Налог, взимаемый в связи с применением патентной системы налогообложения</c:v>
                </c:pt>
                <c:pt idx="3">
                  <c:v> Государственная пошлина</c:v>
                </c:pt>
                <c:pt idx="4">
                  <c:v> Единый сельскохозяйственный налог</c:v>
                </c:pt>
              </c:strCache>
            </c:strRef>
          </c:cat>
          <c:val>
            <c:numRef>
              <c:f>'Структура налоговых 26 слайд'!$B$3:$B$7</c:f>
              <c:numCache>
                <c:formatCode>#,##0</c:formatCode>
                <c:ptCount val="5"/>
                <c:pt idx="0">
                  <c:v>22365</c:v>
                </c:pt>
                <c:pt idx="1">
                  <c:v>7780</c:v>
                </c:pt>
                <c:pt idx="2">
                  <c:v>1667</c:v>
                </c:pt>
                <c:pt idx="3">
                  <c:v>1100</c:v>
                </c:pt>
                <c:pt idx="4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BB-4739-8B75-BE97C2465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3300"/>
                </a:solidFill>
              </a:rPr>
              <a:t>НЕНАЛОГОВЫЕ ДОХОДЫ</a:t>
            </a:r>
          </a:p>
        </c:rich>
      </c:tx>
      <c:layout>
        <c:manualLayout>
          <c:xMode val="edge"/>
          <c:yMode val="edge"/>
          <c:x val="0.35159842577456307"/>
          <c:y val="5.527881517009143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34075503815112"/>
          <c:y val="0.41104388742919362"/>
          <c:w val="0.61844863731656186"/>
          <c:h val="0.537834026786382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9D-49C4-A655-548841DC199D}"/>
              </c:ext>
            </c:extLst>
          </c:dPt>
          <c:dPt>
            <c:idx val="1"/>
            <c:bubble3D val="0"/>
            <c:explosion val="24"/>
            <c:spPr>
              <a:solidFill>
                <a:srgbClr val="85C27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9D-49C4-A655-548841DC199D}"/>
              </c:ext>
            </c:extLst>
          </c:dPt>
          <c:dPt>
            <c:idx val="2"/>
            <c:bubble3D val="0"/>
            <c:explosion val="11"/>
            <c:spPr>
              <a:solidFill>
                <a:srgbClr val="A77E5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9D-49C4-A655-548841DC19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09D-49C4-A655-548841DC199D}"/>
              </c:ext>
            </c:extLst>
          </c:dPt>
          <c:dLbls>
            <c:dLbl>
              <c:idx val="0"/>
              <c:layout>
                <c:manualLayout>
                  <c:x val="2.8853385876370444E-2"/>
                  <c:y val="-6.337067222277018E-2"/>
                </c:manualLayout>
              </c:layout>
              <c:tx>
                <c:rich>
                  <a:bodyPr/>
                  <a:lstStyle/>
                  <a:p>
                    <a:fld id="{4886D627-B46B-442D-9662-8FEDF7C3AEB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C54737FB-B71A-4B60-8620-F6D5896B7274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68,9%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37082631175545"/>
                      <c:h val="0.377512842649723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9D-49C4-A655-548841DC199D}"/>
                </c:ext>
              </c:extLst>
            </c:dLbl>
            <c:dLbl>
              <c:idx val="1"/>
              <c:layout>
                <c:manualLayout>
                  <c:x val="2.4504835572553307E-3"/>
                  <c:y val="-1.240332111155883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14309547982934"/>
                      <c:h val="0.46986461019744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09D-49C4-A655-548841DC199D}"/>
                </c:ext>
              </c:extLst>
            </c:dLbl>
            <c:dLbl>
              <c:idx val="2"/>
              <c:layout>
                <c:manualLayout>
                  <c:x val="0.11445722935684007"/>
                  <c:y val="-2.99998001938120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91731517481516"/>
                      <c:h val="0.23112259204306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09D-49C4-A655-548841DC199D}"/>
                </c:ext>
              </c:extLst>
            </c:dLbl>
            <c:dLbl>
              <c:idx val="3"/>
              <c:layout>
                <c:manualLayout>
                  <c:x val="0.23423490828376542"/>
                  <c:y val="3.579411252854572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09D-49C4-A655-548841DC199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неналоговых 27 слайд'!$A$3:$A$6</c:f>
              <c:strCache>
                <c:ptCount val="4"/>
                <c:pt idx="0">
                  <c:v>Доходы от оказания платных услуг и компенсации затрат государства</c:v>
                </c:pt>
                <c:pt idx="1">
                  <c:v> Доходы от использования  имущества, находящегося в государственной и муниципальной собственности</c:v>
                </c:pt>
                <c:pt idx="2">
                  <c:v>Штрафы, санкции, возмещение ущерба</c:v>
                </c:pt>
                <c:pt idx="3">
                  <c:v>Платежи при пользовании природными ресурсами</c:v>
                </c:pt>
              </c:strCache>
            </c:strRef>
          </c:cat>
          <c:val>
            <c:numRef>
              <c:f>'Структура неналоговых 27 слайд'!$B$3:$B$6</c:f>
              <c:numCache>
                <c:formatCode>#,##0</c:formatCode>
                <c:ptCount val="4"/>
                <c:pt idx="0">
                  <c:v>7470</c:v>
                </c:pt>
                <c:pt idx="1">
                  <c:v>2266</c:v>
                </c:pt>
                <c:pt idx="2">
                  <c:v>1100</c:v>
                </c:pt>
                <c:pt idx="3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9D-49C4-A655-548841DC1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3300"/>
                </a:solidFill>
              </a:rPr>
              <a:t>БЕЗВОЗМЕЗДНЫЕ ПОСТУПЛЕНИЯ</a:t>
            </a:r>
          </a:p>
        </c:rich>
      </c:tx>
      <c:layout>
        <c:manualLayout>
          <c:xMode val="edge"/>
          <c:yMode val="edge"/>
          <c:x val="0.23235219110997513"/>
          <c:y val="7.199072496627691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00883723778602"/>
          <c:y val="0.40337077434707636"/>
          <c:w val="0.65744400527009228"/>
          <c:h val="0.50127607434320665"/>
        </c:manualLayout>
      </c:layout>
      <c:pie3DChart>
        <c:varyColors val="1"/>
        <c:ser>
          <c:idx val="0"/>
          <c:order val="0"/>
          <c:spPr>
            <a:solidFill>
              <a:srgbClr val="003300"/>
            </a:solidFill>
          </c:spPr>
          <c:explosion val="11"/>
          <c:dPt>
            <c:idx val="0"/>
            <c:bubble3D val="0"/>
            <c:spPr>
              <a:solidFill>
                <a:srgbClr val="00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99-4F80-B0BD-D82D28E802A7}"/>
              </c:ext>
            </c:extLst>
          </c:dPt>
          <c:dPt>
            <c:idx val="1"/>
            <c:bubble3D val="0"/>
            <c:spPr>
              <a:solidFill>
                <a:srgbClr val="85C27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99-4F80-B0BD-D82D28E802A7}"/>
              </c:ext>
            </c:extLst>
          </c:dPt>
          <c:dPt>
            <c:idx val="2"/>
            <c:bubble3D val="0"/>
            <c:spPr>
              <a:solidFill>
                <a:srgbClr val="A77E5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499-4F80-B0BD-D82D28E802A7}"/>
              </c:ext>
            </c:extLst>
          </c:dPt>
          <c:dPt>
            <c:idx val="3"/>
            <c:bubble3D val="0"/>
            <c:spPr>
              <a:solidFill>
                <a:srgbClr val="A2EDC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499-4F80-B0BD-D82D28E802A7}"/>
              </c:ext>
            </c:extLst>
          </c:dPt>
          <c:dLbls>
            <c:dLbl>
              <c:idx val="0"/>
              <c:layout>
                <c:manualLayout>
                  <c:x val="4.5794455470704987E-2"/>
                  <c:y val="0.128169481829397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9-4F80-B0BD-D82D28E802A7}"/>
                </c:ext>
              </c:extLst>
            </c:dLbl>
            <c:dLbl>
              <c:idx val="1"/>
              <c:layout>
                <c:manualLayout>
                  <c:x val="-9.3863989283875238E-2"/>
                  <c:y val="-8.87222955076650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99-4F80-B0BD-D82D28E802A7}"/>
                </c:ext>
              </c:extLst>
            </c:dLbl>
            <c:dLbl>
              <c:idx val="2"/>
              <c:layout>
                <c:manualLayout>
                  <c:x val="-6.3862175086965012E-2"/>
                  <c:y val="-2.288747252171974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99-4F80-B0BD-D82D28E802A7}"/>
                </c:ext>
              </c:extLst>
            </c:dLbl>
            <c:dLbl>
              <c:idx val="3"/>
              <c:layout>
                <c:manualLayout>
                  <c:x val="0.22919315964386525"/>
                  <c:y val="2.83111468738055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99-4F80-B0BD-D82D28E802A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безвозмездных 28 сл '!$A$25:$A$28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'Структура безвозмездных 28 сл '!$B$25:$B$28</c:f>
              <c:numCache>
                <c:formatCode>#,##0</c:formatCode>
                <c:ptCount val="4"/>
                <c:pt idx="0">
                  <c:v>303408</c:v>
                </c:pt>
                <c:pt idx="1">
                  <c:v>234414</c:v>
                </c:pt>
                <c:pt idx="2">
                  <c:v>109856</c:v>
                </c:pt>
                <c:pt idx="3">
                  <c:v>20616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99-4F80-B0BD-D82D28E80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'нал и ненал и Безв 29 сл'!$B$2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A77E5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226173974860992E-3"/>
                  <c:y val="-3.1223026277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51-4D23-8618-38A3B795E655}"/>
                </c:ext>
              </c:extLst>
            </c:dLbl>
            <c:dLbl>
              <c:idx val="1"/>
              <c:layout>
                <c:manualLayout>
                  <c:x val="-6.452347949721984E-3"/>
                  <c:y val="-2.554611240915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51-4D23-8618-38A3B795E655}"/>
                </c:ext>
              </c:extLst>
            </c:dLbl>
            <c:dLbl>
              <c:idx val="2"/>
              <c:layout>
                <c:manualLayout>
                  <c:x val="-6.452347949721984E-3"/>
                  <c:y val="-2.8384569343502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51-4D23-8618-38A3B795E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 и ненал и Безв 29 сл'!$A$3:$A$5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'нал и ненал и Безв 29 сл'!$B$3:$B$5</c:f>
              <c:numCache>
                <c:formatCode>#,##0</c:formatCode>
                <c:ptCount val="3"/>
                <c:pt idx="0">
                  <c:v>44662</c:v>
                </c:pt>
                <c:pt idx="1">
                  <c:v>46059</c:v>
                </c:pt>
                <c:pt idx="2">
                  <c:v>47424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1-4D23-8618-38A3B795E655}"/>
            </c:ext>
          </c:extLst>
        </c:ser>
        <c:ser>
          <c:idx val="1"/>
          <c:order val="1"/>
          <c:tx>
            <c:strRef>
              <c:f>'нал и ненал и Безв 29 сл'!$C$2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85C27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650832516381576E-2"/>
                  <c:y val="-2.994579361804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51-4D23-8618-38A3B795E655}"/>
                </c:ext>
              </c:extLst>
            </c:dLbl>
            <c:dLbl>
              <c:idx val="1"/>
              <c:layout>
                <c:manualLayout>
                  <c:x val="3.0675071823650726E-2"/>
                  <c:y val="-3.38247961339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51-4D23-8618-38A3B795E655}"/>
                </c:ext>
              </c:extLst>
            </c:dLbl>
            <c:dLbl>
              <c:idx val="2"/>
              <c:layout>
                <c:manualLayout>
                  <c:x val="3.3783249120454793E-2"/>
                  <c:y val="-3.3304486862861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51-4D23-8618-38A3B795E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 и ненал и Безв 29 сл'!$A$3:$A$5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'нал и ненал и Безв 29 сл'!$C$3:$C$5</c:f>
              <c:numCache>
                <c:formatCode>#,##0</c:formatCode>
                <c:ptCount val="3"/>
                <c:pt idx="0">
                  <c:v>668294</c:v>
                </c:pt>
                <c:pt idx="1">
                  <c:v>468161</c:v>
                </c:pt>
                <c:pt idx="2">
                  <c:v>469698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1-4D23-8618-38A3B795E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6861440"/>
        <c:axId val="1428391264"/>
        <c:axId val="0"/>
      </c:bar3DChart>
      <c:catAx>
        <c:axId val="14268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8391264"/>
        <c:crosses val="autoZero"/>
        <c:auto val="1"/>
        <c:lblAlgn val="ctr"/>
        <c:lblOffset val="100"/>
        <c:noMultiLvlLbl val="0"/>
      </c:catAx>
      <c:valAx>
        <c:axId val="142839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686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33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'Нал и Ненал 30 сл'!$B$2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85C27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411720530210735E-2"/>
                  <c:y val="-3.556105616336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0A-44AE-A5FA-68EA1223556C}"/>
                </c:ext>
              </c:extLst>
            </c:dLbl>
            <c:dLbl>
              <c:idx val="1"/>
              <c:layout>
                <c:manualLayout>
                  <c:x val="1.6705860265105326E-2"/>
                  <c:y val="-2.3707370775578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0A-44AE-A5FA-68EA1223556C}"/>
                </c:ext>
              </c:extLst>
            </c:dLbl>
            <c:dLbl>
              <c:idx val="2"/>
              <c:layout>
                <c:manualLayout>
                  <c:x val="3.9117868971014894E-2"/>
                  <c:y val="-4.9091494864581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0A-44AE-A5FA-68EA12235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 и Ненал 30 сл'!$A$3:$A$5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'Нал и Ненал 30 сл'!$B$3:$B$5</c:f>
              <c:numCache>
                <c:formatCode>#,##0</c:formatCode>
                <c:ptCount val="3"/>
                <c:pt idx="0">
                  <c:v>33812</c:v>
                </c:pt>
                <c:pt idx="1">
                  <c:v>35174.1</c:v>
                </c:pt>
                <c:pt idx="2">
                  <c:v>36497.4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A-44AE-A5FA-68EA1223556C}"/>
            </c:ext>
          </c:extLst>
        </c:ser>
        <c:ser>
          <c:idx val="1"/>
          <c:order val="1"/>
          <c:tx>
            <c:strRef>
              <c:f>'Нал и Ненал 30 сл'!$C$2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A77E5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155624933872066E-2"/>
                  <c:y val="-3.942942544939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0A-44AE-A5FA-68EA1223556C}"/>
                </c:ext>
              </c:extLst>
            </c:dLbl>
            <c:dLbl>
              <c:idx val="1"/>
              <c:layout>
                <c:manualLayout>
                  <c:x val="3.1340021263891224E-2"/>
                  <c:y val="-3.942942544939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0A-44AE-A5FA-68EA1223556C}"/>
                </c:ext>
              </c:extLst>
            </c:dLbl>
            <c:dLbl>
              <c:idx val="2"/>
              <c:layout>
                <c:manualLayout>
                  <c:x val="3.5711842856922214E-2"/>
                  <c:y val="-3.6723321544379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0A-44AE-A5FA-68EA12235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 и Ненал 30 сл'!$A$3:$A$5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'Нал и Ненал 30 сл'!$C$3:$C$5</c:f>
              <c:numCache>
                <c:formatCode>#,##0</c:formatCode>
                <c:ptCount val="3"/>
                <c:pt idx="0">
                  <c:v>10849.8</c:v>
                </c:pt>
                <c:pt idx="1">
                  <c:v>10885.1</c:v>
                </c:pt>
                <c:pt idx="2">
                  <c:v>10926.8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A-44AE-A5FA-68EA12235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5689456"/>
        <c:axId val="1329306176"/>
        <c:axId val="0"/>
      </c:bar3DChart>
      <c:catAx>
        <c:axId val="141568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306176"/>
        <c:crosses val="autoZero"/>
        <c:auto val="1"/>
        <c:lblAlgn val="ctr"/>
        <c:lblOffset val="100"/>
        <c:noMultiLvlLbl val="0"/>
      </c:catAx>
      <c:valAx>
        <c:axId val="132930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568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33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>
                <a:latin typeface="+mn-lt"/>
              </a:rPr>
              <a:t>Платежи по долговым обязательствам, </a:t>
            </a:r>
            <a:r>
              <a:rPr lang="ru-RU" dirty="0" err="1">
                <a:latin typeface="+mn-lt"/>
              </a:rPr>
              <a:t>тыс.рублей</a:t>
            </a:r>
            <a:endParaRPr lang="ru-RU" dirty="0">
              <a:latin typeface="+mn-lt"/>
            </a:endParaRPr>
          </a:p>
        </c:rich>
      </c:tx>
      <c:layout>
        <c:manualLayout>
          <c:xMode val="edge"/>
          <c:yMode val="edge"/>
          <c:x val="0.18311672629956924"/>
          <c:y val="5.538093945153407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A77E56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A77E56"/>
        </a:solidFill>
        <a:ln w="25400">
          <a:noFill/>
        </a:ln>
      </c:spPr>
    </c:sideWall>
    <c:backWall>
      <c:thickness val="0"/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064448770180823E-2"/>
          <c:y val="0.16089106103116421"/>
          <c:w val="0.95977146160462357"/>
          <c:h val="0.7241150443888434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FD-4F9E-A836-9766522309F7}"/>
              </c:ext>
            </c:extLst>
          </c:dPt>
          <c:dPt>
            <c:idx val="1"/>
            <c:invertIfNegative val="0"/>
            <c:bubble3D val="0"/>
            <c:spPr>
              <a:solidFill>
                <a:srgbClr val="9BD878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DFD-4F9E-A836-9766522309F7}"/>
              </c:ext>
            </c:extLst>
          </c:dPt>
          <c:dLbls>
            <c:dLbl>
              <c:idx val="0"/>
              <c:layout>
                <c:manualLayout>
                  <c:x val="2.7884734741673134E-2"/>
                  <c:y val="-6.37904420363296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FD-4F9E-A836-9766522309F7}"/>
                </c:ext>
              </c:extLst>
            </c:dLbl>
            <c:dLbl>
              <c:idx val="1"/>
              <c:layout>
                <c:manualLayout>
                  <c:x val="1.5056562280470254E-2"/>
                  <c:y val="-5.14142044125672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FD-4F9E-A836-9766522309F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Лист2!$A$7:$A$8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Лист2!$B$7:$B$8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FD-4F9E-A836-9766522309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7428528"/>
        <c:axId val="1"/>
        <c:axId val="0"/>
      </c:bar3DChart>
      <c:catAx>
        <c:axId val="35742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57428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r>
              <a:rPr lang="ru-RU">
                <a:latin typeface="+mn-lt"/>
              </a:rPr>
              <a:t>Объем муниципального долга, тыс.рублей</a:t>
            </a:r>
          </a:p>
        </c:rich>
      </c:tx>
      <c:layout>
        <c:manualLayout>
          <c:xMode val="edge"/>
          <c:yMode val="edge"/>
          <c:x val="0.30102697693886371"/>
          <c:y val="5.500442156362896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A77E56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A77E56"/>
        </a:solidFill>
        <a:ln w="25400">
          <a:noFill/>
        </a:ln>
      </c:spPr>
    </c:sideWall>
    <c:backWall>
      <c:thickness val="0"/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490269140529204E-2"/>
          <c:y val="0.13163987131011759"/>
          <c:w val="0.96102019377532455"/>
          <c:h val="0.6919782145808950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25-4783-A1A4-386BD7089685}"/>
              </c:ext>
            </c:extLst>
          </c:dPt>
          <c:dPt>
            <c:idx val="1"/>
            <c:invertIfNegative val="0"/>
            <c:bubble3D val="0"/>
            <c:spPr>
              <a:solidFill>
                <a:srgbClr val="9BD878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125-4783-A1A4-386BD7089685}"/>
              </c:ext>
            </c:extLst>
          </c:dPt>
          <c:dLbls>
            <c:delete val="1"/>
          </c:dLbls>
          <c:cat>
            <c:strRef>
              <c:f>Лист1!$A$7:$A$8</c:f>
              <c:strCache>
                <c:ptCount val="2"/>
                <c:pt idx="0">
                  <c:v>на 01.01.2023 года</c:v>
                </c:pt>
                <c:pt idx="1">
                  <c:v>на 01.01.2024 года</c:v>
                </c:pt>
              </c:strCache>
            </c:strRef>
          </c:cat>
          <c:val>
            <c:numRef>
              <c:f>Лист1!$B$7:$B$8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25-4783-A1A4-386BD70896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7416528"/>
        <c:axId val="1"/>
        <c:axId val="0"/>
      </c:bar3DChart>
      <c:catAx>
        <c:axId val="35741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ru-RU">
                    <a:latin typeface="+mn-lt"/>
                  </a:rPr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2.7822369589593929E-2"/>
              <c:y val="0.4419071409177301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crossAx val="357416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4106643820306"/>
          <c:y val="0"/>
          <c:w val="0.37274920571117148"/>
          <c:h val="0.6065420280719048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317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A77E56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1A5-4634-8C20-667DA80F3503}"/>
              </c:ext>
            </c:extLst>
          </c:dPt>
          <c:dPt>
            <c:idx val="1"/>
            <c:bubble3D val="0"/>
            <c:explosion val="54"/>
            <c:spPr>
              <a:solidFill>
                <a:srgbClr val="85C27F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1A5-4634-8C20-667DA80F350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1A5-4634-8C20-667DA80F350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1A5-4634-8C20-667DA80F3503}"/>
              </c:ext>
            </c:extLst>
          </c:dPt>
          <c:dPt>
            <c:idx val="4"/>
            <c:bubble3D val="0"/>
            <c:spPr>
              <a:solidFill>
                <a:srgbClr val="0000FF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1A5-4634-8C20-667DA80F3503}"/>
              </c:ext>
            </c:extLst>
          </c:dPt>
          <c:dLbls>
            <c:dLbl>
              <c:idx val="0"/>
              <c:layout>
                <c:manualLayout>
                  <c:x val="0.14749134911053069"/>
                  <c:y val="0.23470275170827531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 dirty="0">
                        <a:latin typeface="+mn-lt"/>
                      </a:rPr>
                      <a:t> Программные расходы </a:t>
                    </a:r>
                  </a:p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 dirty="0">
                        <a:latin typeface="+mn-lt"/>
                      </a:rPr>
                      <a:t>659 993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90746196135171"/>
                      <c:h val="0.21657427149964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A5-4634-8C20-667DA80F3503}"/>
                </c:ext>
              </c:extLst>
            </c:dLbl>
            <c:dLbl>
              <c:idx val="1"/>
              <c:layout>
                <c:manualLayout>
                  <c:x val="0.24828422838679812"/>
                  <c:y val="0.2109087392166811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 dirty="0">
                        <a:latin typeface="+mn-lt"/>
                      </a:rPr>
                      <a:t>Непрограммные</a:t>
                    </a:r>
                    <a:r>
                      <a:rPr lang="ru-RU" sz="1400" baseline="0" dirty="0">
                        <a:latin typeface="+mn-lt"/>
                      </a:rPr>
                      <a:t> расходы</a:t>
                    </a:r>
                  </a:p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 baseline="0" dirty="0">
                        <a:latin typeface="+mn-lt"/>
                      </a:rPr>
                      <a:t>52 963</a:t>
                    </a:r>
                  </a:p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endParaRPr lang="ru-RU" sz="1400" dirty="0">
                      <a:latin typeface="+mn-lt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91319305964704"/>
                      <c:h val="0.154285714285714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A5-4634-8C20-667DA80F3503}"/>
                </c:ext>
              </c:extLst>
            </c:dLbl>
            <c:dLbl>
              <c:idx val="2"/>
              <c:layout>
                <c:manualLayout>
                  <c:x val="0.13233745825285226"/>
                  <c:y val="0.24497251220087657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>
                        <a:latin typeface="+mn-lt"/>
                      </a:rPr>
                      <a:t>ВЦП, носящие срочный характер 2 191; 0,5%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5-4634-8C20-667DA80F3503}"/>
                </c:ext>
              </c:extLst>
            </c:dLbl>
            <c:dLbl>
              <c:idx val="3"/>
              <c:layout>
                <c:manualLayout>
                  <c:x val="-0.136339995835145"/>
                  <c:y val="0.22028203660303169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>
                        <a:latin typeface="+mn-lt"/>
                      </a:rPr>
                      <a:t>Муниципальные программы 
1 149; 0,2%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A5-4634-8C20-667DA80F3503}"/>
                </c:ext>
              </c:extLst>
            </c:dLbl>
            <c:dLbl>
              <c:idx val="4"/>
              <c:layout>
                <c:manualLayout>
                  <c:x val="-0.13249694420793665"/>
                  <c:y val="6.03689865228126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>
                        <a:latin typeface="+mn-lt"/>
                      </a:rPr>
                      <a:t>Внепрограммные расходы 
50 582; 10,8%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A5-4634-8C20-667DA80F3503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в рамках программ'!$G$2:$G$3</c:f>
              <c:strCache>
                <c:ptCount val="2"/>
                <c:pt idx="0">
                  <c:v>Программые расходы</c:v>
                </c:pt>
                <c:pt idx="1">
                  <c:v>Непрограмные расходы</c:v>
                </c:pt>
              </c:strCache>
            </c:strRef>
          </c:cat>
          <c:val>
            <c:numRef>
              <c:f>'Расходы в рамках программ'!$H$2:$H$3</c:f>
              <c:numCache>
                <c:formatCode>#,##0</c:formatCode>
                <c:ptCount val="2"/>
                <c:pt idx="0">
                  <c:v>570519</c:v>
                </c:pt>
                <c:pt idx="1">
                  <c:v>42350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A5-4634-8C20-667DA80F3503}"/>
            </c:ext>
          </c:extLst>
        </c:ser>
        <c:ser>
          <c:idx val="1"/>
          <c:order val="1"/>
          <c:spPr>
            <a:solidFill>
              <a:srgbClr val="993366"/>
            </a:solidFill>
            <a:ln w="317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21A5-4634-8C20-667DA80F350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21A5-4634-8C20-667DA80F3503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21A5-4634-8C20-667DA80F3503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21A5-4634-8C20-667DA80F3503}"/>
              </c:ext>
            </c:extLst>
          </c:dPt>
          <c:dLbls>
            <c:dLbl>
              <c:idx val="0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A5-4634-8C20-667DA80F3503}"/>
                </c:ext>
              </c:extLst>
            </c:dLbl>
            <c:dLbl>
              <c:idx val="1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A5-4634-8C20-667DA80F3503}"/>
                </c:ext>
              </c:extLst>
            </c:dLbl>
            <c:dLbl>
              <c:idx val="2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A5-4634-8C20-667DA80F3503}"/>
                </c:ext>
              </c:extLst>
            </c:dLbl>
            <c:dLbl>
              <c:idx val="3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A5-4634-8C20-667DA80F3503}"/>
                </c:ext>
              </c:extLst>
            </c:dLbl>
            <c:dLbl>
              <c:idx val="4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A5-4634-8C20-667DA80F3503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в рамках программ'!$G$2:$G$3</c:f>
              <c:strCache>
                <c:ptCount val="2"/>
                <c:pt idx="0">
                  <c:v>Программые расходы</c:v>
                </c:pt>
                <c:pt idx="1">
                  <c:v>Непрограмные расходы</c:v>
                </c:pt>
              </c:strCache>
            </c:strRef>
          </c:cat>
          <c:val>
            <c:numRef>
              <c:f>'Расходы в рамках программ'!$I$2:$I$3</c:f>
              <c:numCache>
                <c:formatCode>0.0</c:formatCode>
                <c:ptCount val="2"/>
                <c:pt idx="0">
                  <c:v>93.089877282094548</c:v>
                </c:pt>
                <c:pt idx="1">
                  <c:v>6.9101227179054581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1A5-4634-8C20-667DA80F3503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eparator>; </c:separator>
          <c:showLeaderLines val="1"/>
        </c:dLbls>
        <c:firstSliceAng val="250"/>
      </c:pieChart>
    </c:plotArea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E9B28-AB8F-434E-A4A9-F0A07FE7A9C2}" type="doc">
      <dgm:prSet loTypeId="urn:microsoft.com/office/officeart/2005/8/layout/radial2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66931743-8F31-4E63-A6D5-E6A4F34431BC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2300" b="1" dirty="0">
              <a:solidFill>
                <a:srgbClr val="003300"/>
              </a:solidFill>
              <a:latin typeface="+mn-lt"/>
              <a:cs typeface="Calibri" panose="020F0502020204030204" pitchFamily="34" charset="0"/>
            </a:rPr>
            <a:t>Семейный </a:t>
          </a:r>
          <a:r>
            <a:rPr lang="ru-RU" sz="2300" b="0" dirty="0">
              <a:solidFill>
                <a:srgbClr val="003300"/>
              </a:solidFill>
              <a:latin typeface="+mn-lt"/>
              <a:cs typeface="Calibri" panose="020F0502020204030204" pitchFamily="34" charset="0"/>
            </a:rPr>
            <a:t>бюджет</a:t>
          </a:r>
        </a:p>
      </dgm:t>
    </dgm:pt>
    <dgm:pt modelId="{C89CC652-7ABF-4129-920A-7540900C7247}" type="parTrans" cxnId="{493DBCA4-D765-4EFC-BF12-00260811B5AC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16A2D926-1861-4950-8DCE-3CA7B019EF95}" type="sibTrans" cxnId="{493DBCA4-D765-4EFC-BF12-00260811B5AC}">
      <dgm:prSet/>
      <dgm:spPr/>
      <dgm:t>
        <a:bodyPr/>
        <a:lstStyle/>
        <a:p>
          <a:endParaRPr lang="ru-RU"/>
        </a:p>
      </dgm:t>
    </dgm:pt>
    <dgm:pt modelId="{7D203FC5-11EE-4D98-B244-E86D11EE3067}">
      <dgm:prSet phldrT="[Текст]"/>
      <dgm:spPr/>
      <dgm:t>
        <a:bodyPr/>
        <a:lstStyle/>
        <a:p>
          <a:endParaRPr lang="ru-RU" dirty="0"/>
        </a:p>
      </dgm:t>
    </dgm:pt>
    <dgm:pt modelId="{B5EE73DB-D6D2-4ED2-BA19-456A20ED8499}" type="parTrans" cxnId="{E9C9705E-B0F2-4268-8B62-6EADF7ECB9D2}">
      <dgm:prSet/>
      <dgm:spPr/>
      <dgm:t>
        <a:bodyPr/>
        <a:lstStyle/>
        <a:p>
          <a:endParaRPr lang="ru-RU"/>
        </a:p>
      </dgm:t>
    </dgm:pt>
    <dgm:pt modelId="{2C4083EB-5D1E-4C89-8314-AF164E19E081}" type="sibTrans" cxnId="{E9C9705E-B0F2-4268-8B62-6EADF7ECB9D2}">
      <dgm:prSet/>
      <dgm:spPr/>
      <dgm:t>
        <a:bodyPr/>
        <a:lstStyle/>
        <a:p>
          <a:endParaRPr lang="ru-RU"/>
        </a:p>
      </dgm:t>
    </dgm:pt>
    <dgm:pt modelId="{4FD103E8-A9D1-4B44-8B0F-3D18F3C321F2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2300" b="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Бюджеты</a:t>
          </a:r>
          <a:r>
            <a:rPr lang="ru-RU" sz="2300" b="1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 публичных образований</a:t>
          </a:r>
          <a:endParaRPr lang="ru-RU" sz="2300" b="1" dirty="0">
            <a:solidFill>
              <a:srgbClr val="003300"/>
            </a:solidFill>
            <a:latin typeface="+mn-lt"/>
          </a:endParaRPr>
        </a:p>
      </dgm:t>
    </dgm:pt>
    <dgm:pt modelId="{ACDC40C6-9F09-4EF8-A457-E9E9EFDEA700}" type="parTrans" cxnId="{F60DBEE7-B99F-4998-8971-98D7673EED5B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3BC4C9B5-D168-43A6-95CF-8FC11965D73C}" type="sibTrans" cxnId="{F60DBEE7-B99F-4998-8971-98D7673EED5B}">
      <dgm:prSet/>
      <dgm:spPr/>
      <dgm:t>
        <a:bodyPr/>
        <a:lstStyle/>
        <a:p>
          <a:endParaRPr lang="ru-RU"/>
        </a:p>
      </dgm:t>
    </dgm:pt>
    <dgm:pt modelId="{2FDA54FE-DE77-41FF-B912-50AE0E560755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2300" b="1" dirty="0">
              <a:solidFill>
                <a:srgbClr val="003300"/>
              </a:solidFill>
              <a:latin typeface="+mn-lt"/>
            </a:rPr>
            <a:t>Субъектов РФ</a:t>
          </a:r>
        </a:p>
      </dgm:t>
    </dgm:pt>
    <dgm:pt modelId="{6FE922D0-7D56-4983-B1D1-C12D9978DE2A}" type="parTrans" cxnId="{D80D7AFC-48DA-4E60-A73F-DB5AFE1CC2D0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5CC36F9C-ACF5-4534-85DA-63C6AD094958}" type="sibTrans" cxnId="{D80D7AFC-48DA-4E60-A73F-DB5AFE1CC2D0}">
      <dgm:prSet/>
      <dgm:spPr/>
      <dgm:t>
        <a:bodyPr/>
        <a:lstStyle/>
        <a:p>
          <a:endParaRPr lang="ru-RU"/>
        </a:p>
      </dgm:t>
    </dgm:pt>
    <dgm:pt modelId="{D26F3AA5-1DE1-4078-B2A8-31EE3A7B848F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2300" b="1" dirty="0">
              <a:solidFill>
                <a:srgbClr val="003300"/>
              </a:solidFill>
              <a:latin typeface="+mn-lt"/>
            </a:rPr>
            <a:t>Муниципальных образований</a:t>
          </a:r>
        </a:p>
      </dgm:t>
    </dgm:pt>
    <dgm:pt modelId="{940B65BA-799B-4137-B52E-828985B96E0C}" type="parTrans" cxnId="{8FCEE38B-4E00-4920-8121-24EC9EA62D54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9ABF1359-EB10-4C05-9208-6DE865591A2A}" type="sibTrans" cxnId="{8FCEE38B-4E00-4920-8121-24EC9EA62D54}">
      <dgm:prSet/>
      <dgm:spPr/>
      <dgm:t>
        <a:bodyPr/>
        <a:lstStyle/>
        <a:p>
          <a:endParaRPr lang="ru-RU"/>
        </a:p>
      </dgm:t>
    </dgm:pt>
    <dgm:pt modelId="{81524522-011D-4AED-BCA7-1EA51459874A}">
      <dgm:prSet custT="1"/>
      <dgm:spPr>
        <a:solidFill>
          <a:srgbClr val="85C27F"/>
        </a:solidFill>
      </dgm:spPr>
      <dgm:t>
        <a:bodyPr/>
        <a:lstStyle/>
        <a:p>
          <a:r>
            <a:rPr lang="ru-RU" sz="2300" b="1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Российской Федерации </a:t>
          </a:r>
          <a:endParaRPr lang="ru-RU" sz="2300" b="1" dirty="0">
            <a:solidFill>
              <a:srgbClr val="003300"/>
            </a:solidFill>
            <a:latin typeface="+mn-lt"/>
          </a:endParaRPr>
        </a:p>
      </dgm:t>
    </dgm:pt>
    <dgm:pt modelId="{52B6ECE5-C048-4EF9-920F-90ABD3A325DE}" type="parTrans" cxnId="{C68676F4-8BC3-42AE-ACC3-0335C24F29B3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4B68B223-F7EA-4E31-B781-86048E486124}" type="sibTrans" cxnId="{C68676F4-8BC3-42AE-ACC3-0335C24F29B3}">
      <dgm:prSet/>
      <dgm:spPr/>
      <dgm:t>
        <a:bodyPr/>
        <a:lstStyle/>
        <a:p>
          <a:endParaRPr lang="ru-RU"/>
        </a:p>
      </dgm:t>
    </dgm:pt>
    <dgm:pt modelId="{E3477AD0-BD53-44AF-A5C2-FAEC7F0E1256}">
      <dgm:prSet custT="1"/>
      <dgm:spPr>
        <a:solidFill>
          <a:srgbClr val="85C27F"/>
        </a:solidFill>
      </dgm:spPr>
      <dgm:t>
        <a:bodyPr/>
        <a:lstStyle/>
        <a:p>
          <a:r>
            <a:rPr lang="ru-RU" sz="2300" b="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Бюджеты </a:t>
          </a:r>
          <a:r>
            <a:rPr lang="ru-RU" sz="2300" b="1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организаций</a:t>
          </a:r>
          <a:endParaRPr lang="ru-RU" sz="2300" b="1" dirty="0">
            <a:solidFill>
              <a:srgbClr val="003300"/>
            </a:solidFill>
            <a:latin typeface="+mn-lt"/>
          </a:endParaRPr>
        </a:p>
      </dgm:t>
    </dgm:pt>
    <dgm:pt modelId="{3FC1497D-2172-42F1-B355-EB8242A090AF}" type="parTrans" cxnId="{C47B8E78-B2F3-442C-8979-859B796EEE6C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02B33551-C262-471F-BD81-80D2F6A47C03}" type="sibTrans" cxnId="{C47B8E78-B2F3-442C-8979-859B796EEE6C}">
      <dgm:prSet/>
      <dgm:spPr/>
      <dgm:t>
        <a:bodyPr/>
        <a:lstStyle/>
        <a:p>
          <a:endParaRPr lang="ru-RU"/>
        </a:p>
      </dgm:t>
    </dgm:pt>
    <dgm:pt modelId="{3FE7DD23-FA11-42AB-AA12-040246786476}" type="pres">
      <dgm:prSet presAssocID="{EFFE9B28-AB8F-434E-A4A9-F0A07FE7A9C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214AAD8-0BB4-42AA-BBB0-CFFA41C72D23}" type="pres">
      <dgm:prSet presAssocID="{EFFE9B28-AB8F-434E-A4A9-F0A07FE7A9C2}" presName="cycle" presStyleCnt="0"/>
      <dgm:spPr/>
    </dgm:pt>
    <dgm:pt modelId="{7BA360D0-BBA4-4F7E-99BC-AF18C0732D75}" type="pres">
      <dgm:prSet presAssocID="{EFFE9B28-AB8F-434E-A4A9-F0A07FE7A9C2}" presName="centerShape" presStyleCnt="0"/>
      <dgm:spPr/>
    </dgm:pt>
    <dgm:pt modelId="{98099792-8F01-4967-AACB-A17BFB168E00}" type="pres">
      <dgm:prSet presAssocID="{EFFE9B28-AB8F-434E-A4A9-F0A07FE7A9C2}" presName="connSite" presStyleLbl="node1" presStyleIdx="0" presStyleCnt="7"/>
      <dgm:spPr/>
    </dgm:pt>
    <dgm:pt modelId="{E15C9265-2FE0-4B38-9471-E0BA8BA022C8}" type="pres">
      <dgm:prSet presAssocID="{EFFE9B28-AB8F-434E-A4A9-F0A07FE7A9C2}" presName="visible" presStyleLbl="node1" presStyleIdx="0" presStyleCnt="7" custScaleX="227845" custScaleY="188035" custLinFactX="-13764" custLinFactNeighborX="-100000" custLinFactNeighborY="0"/>
      <dgm:spPr>
        <a:solidFill>
          <a:srgbClr val="003300"/>
        </a:solidFill>
        <a:ln>
          <a:solidFill>
            <a:srgbClr val="003300"/>
          </a:solidFill>
        </a:ln>
      </dgm:spPr>
    </dgm:pt>
    <dgm:pt modelId="{115CBFD1-B4ED-4DCF-8B9C-9D4A468FAD3B}" type="pres">
      <dgm:prSet presAssocID="{C89CC652-7ABF-4129-920A-7540900C7247}" presName="Name25" presStyleLbl="parChTrans1D1" presStyleIdx="0" presStyleCnt="6"/>
      <dgm:spPr/>
    </dgm:pt>
    <dgm:pt modelId="{7CE37169-33EE-4091-B14F-BD10B682F348}" type="pres">
      <dgm:prSet presAssocID="{66931743-8F31-4E63-A6D5-E6A4F34431BC}" presName="node" presStyleCnt="0"/>
      <dgm:spPr/>
    </dgm:pt>
    <dgm:pt modelId="{F067A3B6-7BF5-45A2-BC37-B8F8813CD9CC}" type="pres">
      <dgm:prSet presAssocID="{66931743-8F31-4E63-A6D5-E6A4F34431BC}" presName="parentNode" presStyleLbl="node1" presStyleIdx="1" presStyleCnt="7" custScaleX="342847" custScaleY="277077" custLinFactX="-12777" custLinFactNeighborX="-100000" custLinFactNeighborY="25633">
        <dgm:presLayoutVars>
          <dgm:chMax val="1"/>
          <dgm:bulletEnabled val="1"/>
        </dgm:presLayoutVars>
      </dgm:prSet>
      <dgm:spPr/>
    </dgm:pt>
    <dgm:pt modelId="{7ECC4C68-C780-4BC6-A7A4-3D82E49B2CF0}" type="pres">
      <dgm:prSet presAssocID="{66931743-8F31-4E63-A6D5-E6A4F34431BC}" presName="childNode" presStyleLbl="revTx" presStyleIdx="0" presStyleCnt="1">
        <dgm:presLayoutVars>
          <dgm:bulletEnabled val="1"/>
        </dgm:presLayoutVars>
      </dgm:prSet>
      <dgm:spPr/>
    </dgm:pt>
    <dgm:pt modelId="{3A7D2D09-AAAD-47F2-A693-B3A676CCE18E}" type="pres">
      <dgm:prSet presAssocID="{ACDC40C6-9F09-4EF8-A457-E9E9EFDEA700}" presName="Name25" presStyleLbl="parChTrans1D1" presStyleIdx="1" presStyleCnt="6"/>
      <dgm:spPr/>
    </dgm:pt>
    <dgm:pt modelId="{256A8041-CE42-45D1-8A3C-30434F52F603}" type="pres">
      <dgm:prSet presAssocID="{4FD103E8-A9D1-4B44-8B0F-3D18F3C321F2}" presName="node" presStyleCnt="0"/>
      <dgm:spPr/>
    </dgm:pt>
    <dgm:pt modelId="{62D4E9E8-E2B7-4836-999F-61C48A24E2BD}" type="pres">
      <dgm:prSet presAssocID="{4FD103E8-A9D1-4B44-8B0F-3D18F3C321F2}" presName="parentNode" presStyleLbl="node1" presStyleIdx="2" presStyleCnt="7" custScaleX="342847" custScaleY="277077" custLinFactNeighborX="90168" custLinFactNeighborY="-32130">
        <dgm:presLayoutVars>
          <dgm:chMax val="1"/>
          <dgm:bulletEnabled val="1"/>
        </dgm:presLayoutVars>
      </dgm:prSet>
      <dgm:spPr/>
    </dgm:pt>
    <dgm:pt modelId="{269FF115-E697-4CFF-8FA0-06F2A9CE2CD6}" type="pres">
      <dgm:prSet presAssocID="{4FD103E8-A9D1-4B44-8B0F-3D18F3C321F2}" presName="childNode" presStyleLbl="revTx" presStyleIdx="0" presStyleCnt="1">
        <dgm:presLayoutVars>
          <dgm:bulletEnabled val="1"/>
        </dgm:presLayoutVars>
      </dgm:prSet>
      <dgm:spPr/>
    </dgm:pt>
    <dgm:pt modelId="{6CF5723A-FFF3-46A0-A3A4-F65ECEDD8A22}" type="pres">
      <dgm:prSet presAssocID="{3FC1497D-2172-42F1-B355-EB8242A090AF}" presName="Name25" presStyleLbl="parChTrans1D1" presStyleIdx="2" presStyleCnt="6"/>
      <dgm:spPr/>
    </dgm:pt>
    <dgm:pt modelId="{DF6B750C-AF1E-43B0-A5B0-66FC67537EB1}" type="pres">
      <dgm:prSet presAssocID="{E3477AD0-BD53-44AF-A5C2-FAEC7F0E1256}" presName="node" presStyleCnt="0"/>
      <dgm:spPr/>
    </dgm:pt>
    <dgm:pt modelId="{150B1FEF-3CE1-470C-9068-A0C4F9373BA7}" type="pres">
      <dgm:prSet presAssocID="{E3477AD0-BD53-44AF-A5C2-FAEC7F0E1256}" presName="parentNode" presStyleLbl="node1" presStyleIdx="3" presStyleCnt="7" custScaleX="342847" custScaleY="277077" custLinFactX="116182" custLinFactNeighborX="200000" custLinFactNeighborY="-36651">
        <dgm:presLayoutVars>
          <dgm:chMax val="1"/>
          <dgm:bulletEnabled val="1"/>
        </dgm:presLayoutVars>
      </dgm:prSet>
      <dgm:spPr/>
    </dgm:pt>
    <dgm:pt modelId="{4800597C-06D3-4E1C-A3E1-DE0086211AE3}" type="pres">
      <dgm:prSet presAssocID="{E3477AD0-BD53-44AF-A5C2-FAEC7F0E1256}" presName="childNode" presStyleLbl="revTx" presStyleIdx="0" presStyleCnt="1">
        <dgm:presLayoutVars>
          <dgm:bulletEnabled val="1"/>
        </dgm:presLayoutVars>
      </dgm:prSet>
      <dgm:spPr/>
    </dgm:pt>
    <dgm:pt modelId="{F887D921-335F-45D7-8426-18181845A754}" type="pres">
      <dgm:prSet presAssocID="{6FE922D0-7D56-4983-B1D1-C12D9978DE2A}" presName="Name25" presStyleLbl="parChTrans1D1" presStyleIdx="3" presStyleCnt="6"/>
      <dgm:spPr/>
    </dgm:pt>
    <dgm:pt modelId="{A45BBF00-9679-4EDB-8971-C0C4865D03DF}" type="pres">
      <dgm:prSet presAssocID="{2FDA54FE-DE77-41FF-B912-50AE0E560755}" presName="node" presStyleCnt="0"/>
      <dgm:spPr/>
    </dgm:pt>
    <dgm:pt modelId="{134CBBF9-2FFC-4DFA-BB4F-A285B6504223}" type="pres">
      <dgm:prSet presAssocID="{2FDA54FE-DE77-41FF-B912-50AE0E560755}" presName="parentNode" presStyleLbl="node1" presStyleIdx="4" presStyleCnt="7" custScaleX="342847" custScaleY="277077" custLinFactX="120040" custLinFactNeighborX="200000" custLinFactNeighborY="42203">
        <dgm:presLayoutVars>
          <dgm:chMax val="1"/>
          <dgm:bulletEnabled val="1"/>
        </dgm:presLayoutVars>
      </dgm:prSet>
      <dgm:spPr/>
    </dgm:pt>
    <dgm:pt modelId="{A92EA274-AF18-4AAA-8861-DFBA8123A305}" type="pres">
      <dgm:prSet presAssocID="{2FDA54FE-DE77-41FF-B912-50AE0E560755}" presName="childNode" presStyleLbl="revTx" presStyleIdx="0" presStyleCnt="1">
        <dgm:presLayoutVars>
          <dgm:bulletEnabled val="1"/>
        </dgm:presLayoutVars>
      </dgm:prSet>
      <dgm:spPr/>
    </dgm:pt>
    <dgm:pt modelId="{12200607-495E-49E1-A339-60E1DC56B847}" type="pres">
      <dgm:prSet presAssocID="{940B65BA-799B-4137-B52E-828985B96E0C}" presName="Name25" presStyleLbl="parChTrans1D1" presStyleIdx="4" presStyleCnt="6"/>
      <dgm:spPr/>
    </dgm:pt>
    <dgm:pt modelId="{83A32759-C8DA-4755-A2A6-6FCFECAC904D}" type="pres">
      <dgm:prSet presAssocID="{D26F3AA5-1DE1-4078-B2A8-31EE3A7B848F}" presName="node" presStyleCnt="0"/>
      <dgm:spPr/>
    </dgm:pt>
    <dgm:pt modelId="{588E933D-1B95-4473-AA4E-BF6165E2D4D7}" type="pres">
      <dgm:prSet presAssocID="{D26F3AA5-1DE1-4078-B2A8-31EE3A7B848F}" presName="parentNode" presStyleLbl="node1" presStyleIdx="5" presStyleCnt="7" custScaleX="342847" custScaleY="277077" custLinFactNeighborX="74972" custLinFactNeighborY="41774">
        <dgm:presLayoutVars>
          <dgm:chMax val="1"/>
          <dgm:bulletEnabled val="1"/>
        </dgm:presLayoutVars>
      </dgm:prSet>
      <dgm:spPr/>
    </dgm:pt>
    <dgm:pt modelId="{4798BB79-4534-4704-8F7E-96140D42D6CA}" type="pres">
      <dgm:prSet presAssocID="{D26F3AA5-1DE1-4078-B2A8-31EE3A7B848F}" presName="childNode" presStyleLbl="revTx" presStyleIdx="0" presStyleCnt="1">
        <dgm:presLayoutVars>
          <dgm:bulletEnabled val="1"/>
        </dgm:presLayoutVars>
      </dgm:prSet>
      <dgm:spPr/>
    </dgm:pt>
    <dgm:pt modelId="{74034239-81A3-479D-83D5-BFA20C8C109D}" type="pres">
      <dgm:prSet presAssocID="{52B6ECE5-C048-4EF9-920F-90ABD3A325DE}" presName="Name25" presStyleLbl="parChTrans1D1" presStyleIdx="5" presStyleCnt="6"/>
      <dgm:spPr/>
    </dgm:pt>
    <dgm:pt modelId="{B35845D1-0279-4F93-BEF7-61A6B3C4D2EB}" type="pres">
      <dgm:prSet presAssocID="{81524522-011D-4AED-BCA7-1EA51459874A}" presName="node" presStyleCnt="0"/>
      <dgm:spPr/>
    </dgm:pt>
    <dgm:pt modelId="{1F49176A-01A7-4296-A59F-131E52DA59F1}" type="pres">
      <dgm:prSet presAssocID="{81524522-011D-4AED-BCA7-1EA51459874A}" presName="parentNode" presStyleLbl="node1" presStyleIdx="6" presStyleCnt="7" custScaleX="342847" custScaleY="277077" custLinFactX="-34427" custLinFactNeighborX="-100000" custLinFactNeighborY="-35740">
        <dgm:presLayoutVars>
          <dgm:chMax val="1"/>
          <dgm:bulletEnabled val="1"/>
        </dgm:presLayoutVars>
      </dgm:prSet>
      <dgm:spPr/>
    </dgm:pt>
    <dgm:pt modelId="{5540EE4B-F88A-4E77-BE90-48835643AF04}" type="pres">
      <dgm:prSet presAssocID="{81524522-011D-4AED-BCA7-1EA51459874A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0B557124-28CA-4ADD-8AF0-FE9E4A4F3ED7}" type="presOf" srcId="{7D203FC5-11EE-4D98-B244-E86D11EE3067}" destId="{7ECC4C68-C780-4BC6-A7A4-3D82E49B2CF0}" srcOrd="0" destOrd="0" presId="urn:microsoft.com/office/officeart/2005/8/layout/radial2"/>
    <dgm:cxn modelId="{346BC736-CF79-46F6-9F16-8E72D7CBA85F}" type="presOf" srcId="{C89CC652-7ABF-4129-920A-7540900C7247}" destId="{115CBFD1-B4ED-4DCF-8B9C-9D4A468FAD3B}" srcOrd="0" destOrd="0" presId="urn:microsoft.com/office/officeart/2005/8/layout/radial2"/>
    <dgm:cxn modelId="{E9C9705E-B0F2-4268-8B62-6EADF7ECB9D2}" srcId="{66931743-8F31-4E63-A6D5-E6A4F34431BC}" destId="{7D203FC5-11EE-4D98-B244-E86D11EE3067}" srcOrd="0" destOrd="0" parTransId="{B5EE73DB-D6D2-4ED2-BA19-456A20ED8499}" sibTransId="{2C4083EB-5D1E-4C89-8314-AF164E19E081}"/>
    <dgm:cxn modelId="{EF3EF161-D3AD-487B-8BFE-F0B3740DFADF}" type="presOf" srcId="{EFFE9B28-AB8F-434E-A4A9-F0A07FE7A9C2}" destId="{3FE7DD23-FA11-42AB-AA12-040246786476}" srcOrd="0" destOrd="0" presId="urn:microsoft.com/office/officeart/2005/8/layout/radial2"/>
    <dgm:cxn modelId="{BD34FA65-80C4-4D9A-8BF4-3200C6830F00}" type="presOf" srcId="{D26F3AA5-1DE1-4078-B2A8-31EE3A7B848F}" destId="{588E933D-1B95-4473-AA4E-BF6165E2D4D7}" srcOrd="0" destOrd="0" presId="urn:microsoft.com/office/officeart/2005/8/layout/radial2"/>
    <dgm:cxn modelId="{8EB68372-3BD6-471F-BD61-4CE1B0265F37}" type="presOf" srcId="{81524522-011D-4AED-BCA7-1EA51459874A}" destId="{1F49176A-01A7-4296-A59F-131E52DA59F1}" srcOrd="0" destOrd="0" presId="urn:microsoft.com/office/officeart/2005/8/layout/radial2"/>
    <dgm:cxn modelId="{908DA872-342B-4797-A305-FB1BA4CD0D02}" type="presOf" srcId="{E3477AD0-BD53-44AF-A5C2-FAEC7F0E1256}" destId="{150B1FEF-3CE1-470C-9068-A0C4F9373BA7}" srcOrd="0" destOrd="0" presId="urn:microsoft.com/office/officeart/2005/8/layout/radial2"/>
    <dgm:cxn modelId="{3E22A453-7D2F-4026-8D05-71DB0ABC2BC0}" type="presOf" srcId="{66931743-8F31-4E63-A6D5-E6A4F34431BC}" destId="{F067A3B6-7BF5-45A2-BC37-B8F8813CD9CC}" srcOrd="0" destOrd="0" presId="urn:microsoft.com/office/officeart/2005/8/layout/radial2"/>
    <dgm:cxn modelId="{EFA35957-1D09-4199-9A4F-ABF399760320}" type="presOf" srcId="{2FDA54FE-DE77-41FF-B912-50AE0E560755}" destId="{134CBBF9-2FFC-4DFA-BB4F-A285B6504223}" srcOrd="0" destOrd="0" presId="urn:microsoft.com/office/officeart/2005/8/layout/radial2"/>
    <dgm:cxn modelId="{C47B8E78-B2F3-442C-8979-859B796EEE6C}" srcId="{EFFE9B28-AB8F-434E-A4A9-F0A07FE7A9C2}" destId="{E3477AD0-BD53-44AF-A5C2-FAEC7F0E1256}" srcOrd="2" destOrd="0" parTransId="{3FC1497D-2172-42F1-B355-EB8242A090AF}" sibTransId="{02B33551-C262-471F-BD81-80D2F6A47C03}"/>
    <dgm:cxn modelId="{D8C2F358-E09A-4EDA-9A9D-32C58AFCC219}" type="presOf" srcId="{ACDC40C6-9F09-4EF8-A457-E9E9EFDEA700}" destId="{3A7D2D09-AAAD-47F2-A693-B3A676CCE18E}" srcOrd="0" destOrd="0" presId="urn:microsoft.com/office/officeart/2005/8/layout/radial2"/>
    <dgm:cxn modelId="{2B48E67A-2C28-487D-9747-B0EAB268677D}" type="presOf" srcId="{940B65BA-799B-4137-B52E-828985B96E0C}" destId="{12200607-495E-49E1-A339-60E1DC56B847}" srcOrd="0" destOrd="0" presId="urn:microsoft.com/office/officeart/2005/8/layout/radial2"/>
    <dgm:cxn modelId="{4739078A-4039-427E-B1D0-2E92838326F1}" type="presOf" srcId="{4FD103E8-A9D1-4B44-8B0F-3D18F3C321F2}" destId="{62D4E9E8-E2B7-4836-999F-61C48A24E2BD}" srcOrd="0" destOrd="0" presId="urn:microsoft.com/office/officeart/2005/8/layout/radial2"/>
    <dgm:cxn modelId="{8FCEE38B-4E00-4920-8121-24EC9EA62D54}" srcId="{EFFE9B28-AB8F-434E-A4A9-F0A07FE7A9C2}" destId="{D26F3AA5-1DE1-4078-B2A8-31EE3A7B848F}" srcOrd="4" destOrd="0" parTransId="{940B65BA-799B-4137-B52E-828985B96E0C}" sibTransId="{9ABF1359-EB10-4C05-9208-6DE865591A2A}"/>
    <dgm:cxn modelId="{2260D098-AFC2-453B-BB1C-D633E39C4E9D}" type="presOf" srcId="{52B6ECE5-C048-4EF9-920F-90ABD3A325DE}" destId="{74034239-81A3-479D-83D5-BFA20C8C109D}" srcOrd="0" destOrd="0" presId="urn:microsoft.com/office/officeart/2005/8/layout/radial2"/>
    <dgm:cxn modelId="{493DBCA4-D765-4EFC-BF12-00260811B5AC}" srcId="{EFFE9B28-AB8F-434E-A4A9-F0A07FE7A9C2}" destId="{66931743-8F31-4E63-A6D5-E6A4F34431BC}" srcOrd="0" destOrd="0" parTransId="{C89CC652-7ABF-4129-920A-7540900C7247}" sibTransId="{16A2D926-1861-4950-8DCE-3CA7B019EF95}"/>
    <dgm:cxn modelId="{AB6388DA-8DCD-401E-A89D-15EBEBFC203F}" type="presOf" srcId="{6FE922D0-7D56-4983-B1D1-C12D9978DE2A}" destId="{F887D921-335F-45D7-8426-18181845A754}" srcOrd="0" destOrd="0" presId="urn:microsoft.com/office/officeart/2005/8/layout/radial2"/>
    <dgm:cxn modelId="{2F3363E6-7D8E-4F93-9CF1-12C36B9DC3B8}" type="presOf" srcId="{3FC1497D-2172-42F1-B355-EB8242A090AF}" destId="{6CF5723A-FFF3-46A0-A3A4-F65ECEDD8A22}" srcOrd="0" destOrd="0" presId="urn:microsoft.com/office/officeart/2005/8/layout/radial2"/>
    <dgm:cxn modelId="{F60DBEE7-B99F-4998-8971-98D7673EED5B}" srcId="{EFFE9B28-AB8F-434E-A4A9-F0A07FE7A9C2}" destId="{4FD103E8-A9D1-4B44-8B0F-3D18F3C321F2}" srcOrd="1" destOrd="0" parTransId="{ACDC40C6-9F09-4EF8-A457-E9E9EFDEA700}" sibTransId="{3BC4C9B5-D168-43A6-95CF-8FC11965D73C}"/>
    <dgm:cxn modelId="{C68676F4-8BC3-42AE-ACC3-0335C24F29B3}" srcId="{EFFE9B28-AB8F-434E-A4A9-F0A07FE7A9C2}" destId="{81524522-011D-4AED-BCA7-1EA51459874A}" srcOrd="5" destOrd="0" parTransId="{52B6ECE5-C048-4EF9-920F-90ABD3A325DE}" sibTransId="{4B68B223-F7EA-4E31-B781-86048E486124}"/>
    <dgm:cxn modelId="{D80D7AFC-48DA-4E60-A73F-DB5AFE1CC2D0}" srcId="{EFFE9B28-AB8F-434E-A4A9-F0A07FE7A9C2}" destId="{2FDA54FE-DE77-41FF-B912-50AE0E560755}" srcOrd="3" destOrd="0" parTransId="{6FE922D0-7D56-4983-B1D1-C12D9978DE2A}" sibTransId="{5CC36F9C-ACF5-4534-85DA-63C6AD094958}"/>
    <dgm:cxn modelId="{F08D166E-8110-437B-A2D3-AFB3FE345428}" type="presParOf" srcId="{3FE7DD23-FA11-42AB-AA12-040246786476}" destId="{3214AAD8-0BB4-42AA-BBB0-CFFA41C72D23}" srcOrd="0" destOrd="0" presId="urn:microsoft.com/office/officeart/2005/8/layout/radial2"/>
    <dgm:cxn modelId="{9AAB351B-C793-4437-9DFC-E5B50BF7BDDA}" type="presParOf" srcId="{3214AAD8-0BB4-42AA-BBB0-CFFA41C72D23}" destId="{7BA360D0-BBA4-4F7E-99BC-AF18C0732D75}" srcOrd="0" destOrd="0" presId="urn:microsoft.com/office/officeart/2005/8/layout/radial2"/>
    <dgm:cxn modelId="{BEA07984-B799-404A-8A59-FE01C3EC9C05}" type="presParOf" srcId="{7BA360D0-BBA4-4F7E-99BC-AF18C0732D75}" destId="{98099792-8F01-4967-AACB-A17BFB168E00}" srcOrd="0" destOrd="0" presId="urn:microsoft.com/office/officeart/2005/8/layout/radial2"/>
    <dgm:cxn modelId="{1D6F7332-1D09-4BD8-9A27-FE40664E68B2}" type="presParOf" srcId="{7BA360D0-BBA4-4F7E-99BC-AF18C0732D75}" destId="{E15C9265-2FE0-4B38-9471-E0BA8BA022C8}" srcOrd="1" destOrd="0" presId="urn:microsoft.com/office/officeart/2005/8/layout/radial2"/>
    <dgm:cxn modelId="{C8B97854-9AFD-4423-92FE-DD9AAF92CCE3}" type="presParOf" srcId="{3214AAD8-0BB4-42AA-BBB0-CFFA41C72D23}" destId="{115CBFD1-B4ED-4DCF-8B9C-9D4A468FAD3B}" srcOrd="1" destOrd="0" presId="urn:microsoft.com/office/officeart/2005/8/layout/radial2"/>
    <dgm:cxn modelId="{0565579A-B1E9-412A-B9A1-4FF05FC87BDD}" type="presParOf" srcId="{3214AAD8-0BB4-42AA-BBB0-CFFA41C72D23}" destId="{7CE37169-33EE-4091-B14F-BD10B682F348}" srcOrd="2" destOrd="0" presId="urn:microsoft.com/office/officeart/2005/8/layout/radial2"/>
    <dgm:cxn modelId="{48655A1B-4B83-4ED1-B15F-9B0BAFBABB8C}" type="presParOf" srcId="{7CE37169-33EE-4091-B14F-BD10B682F348}" destId="{F067A3B6-7BF5-45A2-BC37-B8F8813CD9CC}" srcOrd="0" destOrd="0" presId="urn:microsoft.com/office/officeart/2005/8/layout/radial2"/>
    <dgm:cxn modelId="{35524828-BDE6-4EBF-A7D9-92FBC442F2C0}" type="presParOf" srcId="{7CE37169-33EE-4091-B14F-BD10B682F348}" destId="{7ECC4C68-C780-4BC6-A7A4-3D82E49B2CF0}" srcOrd="1" destOrd="0" presId="urn:microsoft.com/office/officeart/2005/8/layout/radial2"/>
    <dgm:cxn modelId="{65FCE667-7F4B-4710-9F34-911BBC2F9DDC}" type="presParOf" srcId="{3214AAD8-0BB4-42AA-BBB0-CFFA41C72D23}" destId="{3A7D2D09-AAAD-47F2-A693-B3A676CCE18E}" srcOrd="3" destOrd="0" presId="urn:microsoft.com/office/officeart/2005/8/layout/radial2"/>
    <dgm:cxn modelId="{E36917CB-50BE-406E-B60F-68BF7DD76AE9}" type="presParOf" srcId="{3214AAD8-0BB4-42AA-BBB0-CFFA41C72D23}" destId="{256A8041-CE42-45D1-8A3C-30434F52F603}" srcOrd="4" destOrd="0" presId="urn:microsoft.com/office/officeart/2005/8/layout/radial2"/>
    <dgm:cxn modelId="{D1AE3FF8-4836-4BAE-810B-298940ADBF9B}" type="presParOf" srcId="{256A8041-CE42-45D1-8A3C-30434F52F603}" destId="{62D4E9E8-E2B7-4836-999F-61C48A24E2BD}" srcOrd="0" destOrd="0" presId="urn:microsoft.com/office/officeart/2005/8/layout/radial2"/>
    <dgm:cxn modelId="{1B76BFF0-E5D3-4B80-89D6-4359DFA00124}" type="presParOf" srcId="{256A8041-CE42-45D1-8A3C-30434F52F603}" destId="{269FF115-E697-4CFF-8FA0-06F2A9CE2CD6}" srcOrd="1" destOrd="0" presId="urn:microsoft.com/office/officeart/2005/8/layout/radial2"/>
    <dgm:cxn modelId="{5B2A6599-10F2-465D-BF9D-DDF4D16EFF45}" type="presParOf" srcId="{3214AAD8-0BB4-42AA-BBB0-CFFA41C72D23}" destId="{6CF5723A-FFF3-46A0-A3A4-F65ECEDD8A22}" srcOrd="5" destOrd="0" presId="urn:microsoft.com/office/officeart/2005/8/layout/radial2"/>
    <dgm:cxn modelId="{A14F4356-6DBD-4EDB-B896-58C309A998CA}" type="presParOf" srcId="{3214AAD8-0BB4-42AA-BBB0-CFFA41C72D23}" destId="{DF6B750C-AF1E-43B0-A5B0-66FC67537EB1}" srcOrd="6" destOrd="0" presId="urn:microsoft.com/office/officeart/2005/8/layout/radial2"/>
    <dgm:cxn modelId="{8FA716EE-3480-458E-9714-6F8F5F859CAC}" type="presParOf" srcId="{DF6B750C-AF1E-43B0-A5B0-66FC67537EB1}" destId="{150B1FEF-3CE1-470C-9068-A0C4F9373BA7}" srcOrd="0" destOrd="0" presId="urn:microsoft.com/office/officeart/2005/8/layout/radial2"/>
    <dgm:cxn modelId="{CFF8500E-D076-445F-8100-D3557B5189A5}" type="presParOf" srcId="{DF6B750C-AF1E-43B0-A5B0-66FC67537EB1}" destId="{4800597C-06D3-4E1C-A3E1-DE0086211AE3}" srcOrd="1" destOrd="0" presId="urn:microsoft.com/office/officeart/2005/8/layout/radial2"/>
    <dgm:cxn modelId="{833B073B-763E-45DC-885B-10F4DC904290}" type="presParOf" srcId="{3214AAD8-0BB4-42AA-BBB0-CFFA41C72D23}" destId="{F887D921-335F-45D7-8426-18181845A754}" srcOrd="7" destOrd="0" presId="urn:microsoft.com/office/officeart/2005/8/layout/radial2"/>
    <dgm:cxn modelId="{D7908DED-2D8B-4C2E-9878-DCBAAE944E72}" type="presParOf" srcId="{3214AAD8-0BB4-42AA-BBB0-CFFA41C72D23}" destId="{A45BBF00-9679-4EDB-8971-C0C4865D03DF}" srcOrd="8" destOrd="0" presId="urn:microsoft.com/office/officeart/2005/8/layout/radial2"/>
    <dgm:cxn modelId="{57516F0B-714D-491B-BA59-6B42832CB9C6}" type="presParOf" srcId="{A45BBF00-9679-4EDB-8971-C0C4865D03DF}" destId="{134CBBF9-2FFC-4DFA-BB4F-A285B6504223}" srcOrd="0" destOrd="0" presId="urn:microsoft.com/office/officeart/2005/8/layout/radial2"/>
    <dgm:cxn modelId="{4F50ED67-B747-431B-8B9C-E29D26BACB3B}" type="presParOf" srcId="{A45BBF00-9679-4EDB-8971-C0C4865D03DF}" destId="{A92EA274-AF18-4AAA-8861-DFBA8123A305}" srcOrd="1" destOrd="0" presId="urn:microsoft.com/office/officeart/2005/8/layout/radial2"/>
    <dgm:cxn modelId="{0809E373-DC4B-4BA4-8C03-B08FD932461E}" type="presParOf" srcId="{3214AAD8-0BB4-42AA-BBB0-CFFA41C72D23}" destId="{12200607-495E-49E1-A339-60E1DC56B847}" srcOrd="9" destOrd="0" presId="urn:microsoft.com/office/officeart/2005/8/layout/radial2"/>
    <dgm:cxn modelId="{31B27A45-C2AC-488B-8F91-495399B1AC57}" type="presParOf" srcId="{3214AAD8-0BB4-42AA-BBB0-CFFA41C72D23}" destId="{83A32759-C8DA-4755-A2A6-6FCFECAC904D}" srcOrd="10" destOrd="0" presId="urn:microsoft.com/office/officeart/2005/8/layout/radial2"/>
    <dgm:cxn modelId="{351ACE43-8F2B-476C-B7A2-128928BA941F}" type="presParOf" srcId="{83A32759-C8DA-4755-A2A6-6FCFECAC904D}" destId="{588E933D-1B95-4473-AA4E-BF6165E2D4D7}" srcOrd="0" destOrd="0" presId="urn:microsoft.com/office/officeart/2005/8/layout/radial2"/>
    <dgm:cxn modelId="{67C76912-9E53-4577-ABF6-CA367124BD41}" type="presParOf" srcId="{83A32759-C8DA-4755-A2A6-6FCFECAC904D}" destId="{4798BB79-4534-4704-8F7E-96140D42D6CA}" srcOrd="1" destOrd="0" presId="urn:microsoft.com/office/officeart/2005/8/layout/radial2"/>
    <dgm:cxn modelId="{2AE172C0-74C1-45FE-82DA-190B7CC1F489}" type="presParOf" srcId="{3214AAD8-0BB4-42AA-BBB0-CFFA41C72D23}" destId="{74034239-81A3-479D-83D5-BFA20C8C109D}" srcOrd="11" destOrd="0" presId="urn:microsoft.com/office/officeart/2005/8/layout/radial2"/>
    <dgm:cxn modelId="{0338A9E3-B725-4CFB-B31A-E456144329FC}" type="presParOf" srcId="{3214AAD8-0BB4-42AA-BBB0-CFFA41C72D23}" destId="{B35845D1-0279-4F93-BEF7-61A6B3C4D2EB}" srcOrd="12" destOrd="0" presId="urn:microsoft.com/office/officeart/2005/8/layout/radial2"/>
    <dgm:cxn modelId="{6189DD22-EBD2-4C09-89E6-AE2F68CDAFFC}" type="presParOf" srcId="{B35845D1-0279-4F93-BEF7-61A6B3C4D2EB}" destId="{1F49176A-01A7-4296-A59F-131E52DA59F1}" srcOrd="0" destOrd="0" presId="urn:microsoft.com/office/officeart/2005/8/layout/radial2"/>
    <dgm:cxn modelId="{405FBE06-4BC2-48BE-B6C6-93EC354A5773}" type="presParOf" srcId="{B35845D1-0279-4F93-BEF7-61A6B3C4D2EB}" destId="{5540EE4B-F88A-4E77-BE90-48835643AF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B52A8-4451-4290-9A95-7A57615BAC0C}" type="doc">
      <dgm:prSet loTypeId="urn:microsoft.com/office/officeart/2005/8/layout/vList5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60210646-B053-4BE5-9345-4D4BF1F06393}">
      <dgm:prSet phldrT="[Текст]" custT="1"/>
      <dgm:spPr>
        <a:solidFill>
          <a:srgbClr val="85C27F"/>
        </a:solidFill>
        <a:ln>
          <a:solidFill>
            <a:srgbClr val="85C27F"/>
          </a:solidFill>
        </a:ln>
      </dgm:spPr>
      <dgm:t>
        <a:bodyPr/>
        <a:lstStyle/>
        <a:p>
          <a:r>
            <a:rPr lang="ru-RU" sz="3200" b="1">
              <a:solidFill>
                <a:srgbClr val="003300"/>
              </a:solidFill>
            </a:rPr>
            <a:t>Федеральный</a:t>
          </a:r>
          <a:r>
            <a:rPr lang="ru-RU" sz="3600" b="1">
              <a:solidFill>
                <a:srgbClr val="003300"/>
              </a:solidFill>
            </a:rPr>
            <a:t> </a:t>
          </a:r>
          <a:r>
            <a:rPr lang="ru-RU" sz="2400" b="1">
              <a:solidFill>
                <a:srgbClr val="003300"/>
              </a:solidFill>
            </a:rPr>
            <a:t>уровень</a:t>
          </a:r>
          <a:endParaRPr lang="ru-RU" sz="2400" b="1" dirty="0">
            <a:solidFill>
              <a:srgbClr val="003300"/>
            </a:solidFill>
          </a:endParaRPr>
        </a:p>
      </dgm:t>
    </dgm:pt>
    <dgm:pt modelId="{C70A1B0F-9C2C-4406-B899-BEDB45FC45A6}" type="parTrans" cxnId="{9373CC8F-E0A7-49B8-A7BA-A34E1B852070}">
      <dgm:prSet/>
      <dgm:spPr/>
      <dgm:t>
        <a:bodyPr/>
        <a:lstStyle/>
        <a:p>
          <a:endParaRPr lang="ru-RU"/>
        </a:p>
      </dgm:t>
    </dgm:pt>
    <dgm:pt modelId="{4F8A8F81-E937-4AE0-8F07-6B9A06BB457F}" type="sibTrans" cxnId="{9373CC8F-E0A7-49B8-A7BA-A34E1B852070}">
      <dgm:prSet/>
      <dgm:spPr/>
      <dgm:t>
        <a:bodyPr/>
        <a:lstStyle/>
        <a:p>
          <a:endParaRPr lang="ru-RU"/>
        </a:p>
      </dgm:t>
    </dgm:pt>
    <dgm:pt modelId="{49578078-0758-4DE6-9C93-316C395465F9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altLang="zh-CN" sz="200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rPr>
            <a:t>Федеральный бюджет</a:t>
          </a:r>
          <a:endParaRPr lang="ru-RU" sz="2000" dirty="0">
            <a:solidFill>
              <a:srgbClr val="003300"/>
            </a:solidFill>
          </a:endParaRPr>
        </a:p>
      </dgm:t>
    </dgm:pt>
    <dgm:pt modelId="{F630DCA4-1474-4D66-9523-BBA401B1BAD6}" type="parTrans" cxnId="{DC188814-05E0-44D1-B8EA-AA77E8133179}">
      <dgm:prSet/>
      <dgm:spPr/>
      <dgm:t>
        <a:bodyPr/>
        <a:lstStyle/>
        <a:p>
          <a:endParaRPr lang="ru-RU"/>
        </a:p>
      </dgm:t>
    </dgm:pt>
    <dgm:pt modelId="{8929A13E-4180-459F-A96D-F28F2BEDC6B4}" type="sibTrans" cxnId="{DC188814-05E0-44D1-B8EA-AA77E8133179}">
      <dgm:prSet/>
      <dgm:spPr/>
      <dgm:t>
        <a:bodyPr/>
        <a:lstStyle/>
        <a:p>
          <a:endParaRPr lang="ru-RU"/>
        </a:p>
      </dgm:t>
    </dgm:pt>
    <dgm:pt modelId="{F3BF8336-EF00-4ABB-B011-E59482FD2ABB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altLang="zh-CN" sz="200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rPr>
            <a:t>бюджеты государственных внебюджетных фондов РФ</a:t>
          </a:r>
          <a:endParaRPr lang="ru-RU" sz="2000" dirty="0">
            <a:solidFill>
              <a:srgbClr val="003300"/>
            </a:solidFill>
          </a:endParaRPr>
        </a:p>
      </dgm:t>
    </dgm:pt>
    <dgm:pt modelId="{D8B4C834-9D6C-4F9E-A344-C1232862406E}" type="parTrans" cxnId="{9B422FDE-F06A-4FA5-89F6-D80189734528}">
      <dgm:prSet/>
      <dgm:spPr/>
      <dgm:t>
        <a:bodyPr/>
        <a:lstStyle/>
        <a:p>
          <a:endParaRPr lang="ru-RU"/>
        </a:p>
      </dgm:t>
    </dgm:pt>
    <dgm:pt modelId="{467C8188-8428-4509-BDD8-325CC9EE200A}" type="sibTrans" cxnId="{9B422FDE-F06A-4FA5-89F6-D80189734528}">
      <dgm:prSet/>
      <dgm:spPr/>
      <dgm:t>
        <a:bodyPr/>
        <a:lstStyle/>
        <a:p>
          <a:endParaRPr lang="ru-RU"/>
        </a:p>
      </dgm:t>
    </dgm:pt>
    <dgm:pt modelId="{73B694B5-23ED-4CF8-B552-62EC8C927862}">
      <dgm:prSet phldrT="[Текст]" custT="1"/>
      <dgm:spPr>
        <a:solidFill>
          <a:srgbClr val="85C27F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3200" b="1">
              <a:solidFill>
                <a:srgbClr val="003300"/>
              </a:solidFill>
            </a:rPr>
            <a:t>Региональный</a:t>
          </a:r>
          <a:r>
            <a:rPr lang="ru-RU" sz="3600" b="1">
              <a:solidFill>
                <a:srgbClr val="003300"/>
              </a:solidFill>
            </a:rPr>
            <a:t> </a:t>
          </a:r>
          <a:r>
            <a:rPr lang="ru-RU" sz="2400" b="1">
              <a:solidFill>
                <a:srgbClr val="003300"/>
              </a:solidFill>
            </a:rPr>
            <a:t>уровень</a:t>
          </a:r>
          <a:endParaRPr lang="ru-RU" sz="2400" b="1" dirty="0">
            <a:solidFill>
              <a:srgbClr val="003300"/>
            </a:solidFill>
          </a:endParaRPr>
        </a:p>
      </dgm:t>
    </dgm:pt>
    <dgm:pt modelId="{0288746E-26D2-4C39-991B-3FCAFA5D91BB}" type="parTrans" cxnId="{638B1D41-C9A2-47BC-A280-3F87BBD5A356}">
      <dgm:prSet/>
      <dgm:spPr/>
      <dgm:t>
        <a:bodyPr/>
        <a:lstStyle/>
        <a:p>
          <a:endParaRPr lang="ru-RU"/>
        </a:p>
      </dgm:t>
    </dgm:pt>
    <dgm:pt modelId="{F319EE6E-52B0-4E07-999D-5673D2D9E107}" type="sibTrans" cxnId="{638B1D41-C9A2-47BC-A280-3F87BBD5A356}">
      <dgm:prSet/>
      <dgm:spPr/>
      <dgm:t>
        <a:bodyPr/>
        <a:lstStyle/>
        <a:p>
          <a:endParaRPr lang="ru-RU"/>
        </a:p>
      </dgm:t>
    </dgm:pt>
    <dgm:pt modelId="{8DBD030D-5D7F-4616-A12A-8249B76FA9D5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altLang="zh-CN" sz="200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rPr>
            <a:t>Бюджеты субъектов РФ</a:t>
          </a:r>
          <a:endParaRPr lang="ru-RU" sz="2000" dirty="0">
            <a:solidFill>
              <a:srgbClr val="003300"/>
            </a:solidFill>
          </a:endParaRPr>
        </a:p>
      </dgm:t>
    </dgm:pt>
    <dgm:pt modelId="{69FD2467-761D-4018-A28C-6315373258F1}" type="parTrans" cxnId="{0196214B-3521-4518-94A2-30F9D1035540}">
      <dgm:prSet/>
      <dgm:spPr/>
      <dgm:t>
        <a:bodyPr/>
        <a:lstStyle/>
        <a:p>
          <a:endParaRPr lang="ru-RU"/>
        </a:p>
      </dgm:t>
    </dgm:pt>
    <dgm:pt modelId="{6F139719-2D9F-4236-9A9E-B4FDF40C9AD8}" type="sibTrans" cxnId="{0196214B-3521-4518-94A2-30F9D1035540}">
      <dgm:prSet/>
      <dgm:spPr/>
      <dgm:t>
        <a:bodyPr/>
        <a:lstStyle/>
        <a:p>
          <a:endParaRPr lang="ru-RU"/>
        </a:p>
      </dgm:t>
    </dgm:pt>
    <dgm:pt modelId="{F152E934-BD36-48E3-80A6-9DBE17E4F9E1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altLang="zh-CN" sz="200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rPr>
            <a:t>бюджеты территориальных государственных внебюджетных фондов</a:t>
          </a:r>
          <a:endParaRPr lang="ru-RU" sz="2000" dirty="0">
            <a:solidFill>
              <a:srgbClr val="003300"/>
            </a:solidFill>
          </a:endParaRPr>
        </a:p>
      </dgm:t>
    </dgm:pt>
    <dgm:pt modelId="{7D8958D4-7FE3-4CDE-9321-1BBB2A05CA84}" type="parTrans" cxnId="{8E7A71EE-FC33-4210-8DBB-E647F34224D8}">
      <dgm:prSet/>
      <dgm:spPr/>
      <dgm:t>
        <a:bodyPr/>
        <a:lstStyle/>
        <a:p>
          <a:endParaRPr lang="ru-RU"/>
        </a:p>
      </dgm:t>
    </dgm:pt>
    <dgm:pt modelId="{E1DCA389-EE7A-4A7B-849D-502BA5CE67FE}" type="sibTrans" cxnId="{8E7A71EE-FC33-4210-8DBB-E647F34224D8}">
      <dgm:prSet/>
      <dgm:spPr/>
      <dgm:t>
        <a:bodyPr/>
        <a:lstStyle/>
        <a:p>
          <a:endParaRPr lang="ru-RU"/>
        </a:p>
      </dgm:t>
    </dgm:pt>
    <dgm:pt modelId="{24B4294A-63DA-4345-BDCA-577651598D18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3200" b="1">
              <a:solidFill>
                <a:srgbClr val="003300"/>
              </a:solidFill>
            </a:rPr>
            <a:t>Местный</a:t>
          </a:r>
          <a:r>
            <a:rPr lang="ru-RU" sz="3600" b="1">
              <a:solidFill>
                <a:srgbClr val="003300"/>
              </a:solidFill>
            </a:rPr>
            <a:t>  </a:t>
          </a:r>
          <a:r>
            <a:rPr lang="ru-RU" sz="2400" b="1">
              <a:solidFill>
                <a:srgbClr val="003300"/>
              </a:solidFill>
            </a:rPr>
            <a:t>уровень</a:t>
          </a:r>
          <a:endParaRPr lang="ru-RU" sz="2400" b="1" dirty="0">
            <a:solidFill>
              <a:srgbClr val="003300"/>
            </a:solidFill>
          </a:endParaRPr>
        </a:p>
      </dgm:t>
    </dgm:pt>
    <dgm:pt modelId="{5D73085F-BA97-4C45-8532-F656CCDFDA60}" type="parTrans" cxnId="{C8FFB8A3-C2DB-424F-AE9C-430C7C5D0D11}">
      <dgm:prSet/>
      <dgm:spPr/>
      <dgm:t>
        <a:bodyPr/>
        <a:lstStyle/>
        <a:p>
          <a:endParaRPr lang="ru-RU"/>
        </a:p>
      </dgm:t>
    </dgm:pt>
    <dgm:pt modelId="{CF41C533-3E54-4832-B726-716150C3E46E}" type="sibTrans" cxnId="{C8FFB8A3-C2DB-424F-AE9C-430C7C5D0D11}">
      <dgm:prSet/>
      <dgm:spPr/>
      <dgm:t>
        <a:bodyPr/>
        <a:lstStyle/>
        <a:p>
          <a:endParaRPr lang="ru-RU"/>
        </a:p>
      </dgm:t>
    </dgm:pt>
    <dgm:pt modelId="{3B53289B-6489-42F5-875F-417ADBEBB756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altLang="ru-RU" sz="2000" b="1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Бюджеты муниципальных районов</a:t>
          </a:r>
          <a:endParaRPr lang="ru-RU" sz="2000" b="1" dirty="0">
            <a:solidFill>
              <a:srgbClr val="0033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A42F5-91CA-439F-90D6-7B1031B80898}" type="parTrans" cxnId="{52F18AD8-BCE0-4345-A532-35E9A2A0E267}">
      <dgm:prSet/>
      <dgm:spPr/>
      <dgm:t>
        <a:bodyPr/>
        <a:lstStyle/>
        <a:p>
          <a:endParaRPr lang="ru-RU"/>
        </a:p>
      </dgm:t>
    </dgm:pt>
    <dgm:pt modelId="{B77E0474-0B59-4756-97D5-69CD6A9992B5}" type="sibTrans" cxnId="{52F18AD8-BCE0-4345-A532-35E9A2A0E267}">
      <dgm:prSet/>
      <dgm:spPr/>
      <dgm:t>
        <a:bodyPr/>
        <a:lstStyle/>
        <a:p>
          <a:endParaRPr lang="ru-RU"/>
        </a:p>
      </dgm:t>
    </dgm:pt>
    <dgm:pt modelId="{FDB0F3ED-8163-469C-86DF-7530255FC34A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altLang="ru-RU" sz="2000" b="0" dirty="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 бюджеты городских округов</a:t>
          </a:r>
          <a:endParaRPr lang="ru-RU" sz="2000" b="0" dirty="0">
            <a:solidFill>
              <a:srgbClr val="0033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81C5E1-3CD4-45BD-A179-ABFB7967DC1C}" type="parTrans" cxnId="{98C8DFFA-34AB-47C8-9D73-7C3202667817}">
      <dgm:prSet/>
      <dgm:spPr/>
      <dgm:t>
        <a:bodyPr/>
        <a:lstStyle/>
        <a:p>
          <a:endParaRPr lang="ru-RU"/>
        </a:p>
      </dgm:t>
    </dgm:pt>
    <dgm:pt modelId="{216B9A28-A52D-44D8-AE33-A63E205EDD7E}" type="sibTrans" cxnId="{98C8DFFA-34AB-47C8-9D73-7C3202667817}">
      <dgm:prSet/>
      <dgm:spPr/>
      <dgm:t>
        <a:bodyPr/>
        <a:lstStyle/>
        <a:p>
          <a:endParaRPr lang="ru-RU"/>
        </a:p>
      </dgm:t>
    </dgm:pt>
    <dgm:pt modelId="{0255494E-794C-47DC-8B58-C98751DD7083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altLang="ru-RU" sz="2000" b="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 бюджеты городских округов с внутригородским делением</a:t>
          </a:r>
          <a:endParaRPr lang="ru-RU" sz="2000" b="0" dirty="0">
            <a:solidFill>
              <a:srgbClr val="0033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5D8D4C-A7C0-4EE8-8D4C-DF308D266070}" type="parTrans" cxnId="{965DC1D1-CD71-4856-8756-E33685A2BB11}">
      <dgm:prSet/>
      <dgm:spPr/>
      <dgm:t>
        <a:bodyPr/>
        <a:lstStyle/>
        <a:p>
          <a:endParaRPr lang="ru-RU"/>
        </a:p>
      </dgm:t>
    </dgm:pt>
    <dgm:pt modelId="{F0EB0117-8135-4323-8108-54B449AB1694}" type="sibTrans" cxnId="{965DC1D1-CD71-4856-8756-E33685A2BB11}">
      <dgm:prSet/>
      <dgm:spPr/>
      <dgm:t>
        <a:bodyPr/>
        <a:lstStyle/>
        <a:p>
          <a:endParaRPr lang="ru-RU"/>
        </a:p>
      </dgm:t>
    </dgm:pt>
    <dgm:pt modelId="{4E27BA1A-4418-4ECA-A257-6CF8105C1A50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altLang="ru-RU" sz="2000" b="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бюджеты внутригородских муниципальных образований городов федерального значения Москвы, Санкт-Петербурга и Севастополя</a:t>
          </a:r>
          <a:endParaRPr lang="ru-RU" sz="2000" b="0" dirty="0">
            <a:solidFill>
              <a:srgbClr val="0033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24FE87-926A-40A9-ADFB-D7AC3C60348E}" type="parTrans" cxnId="{B36C55DA-1C36-46CB-BF81-88227A52FE10}">
      <dgm:prSet/>
      <dgm:spPr/>
      <dgm:t>
        <a:bodyPr/>
        <a:lstStyle/>
        <a:p>
          <a:endParaRPr lang="ru-RU"/>
        </a:p>
      </dgm:t>
    </dgm:pt>
    <dgm:pt modelId="{F03296C2-D3E6-46E4-A076-EEEAE3419213}" type="sibTrans" cxnId="{B36C55DA-1C36-46CB-BF81-88227A52FE10}">
      <dgm:prSet/>
      <dgm:spPr/>
      <dgm:t>
        <a:bodyPr/>
        <a:lstStyle/>
        <a:p>
          <a:endParaRPr lang="ru-RU"/>
        </a:p>
      </dgm:t>
    </dgm:pt>
    <dgm:pt modelId="{9FA58498-97E7-4FE9-B6D1-C0C909CA2FF7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altLang="ru-RU" sz="2000" b="1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Бюджеты</a:t>
          </a:r>
          <a:r>
            <a:rPr lang="ru-RU" altLang="ru-RU" sz="2000" b="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 городских и </a:t>
          </a:r>
          <a:r>
            <a:rPr lang="ru-RU" altLang="ru-RU" sz="2000" b="1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сельских поселений</a:t>
          </a:r>
          <a:endParaRPr lang="ru-RU" sz="2000" b="1" dirty="0">
            <a:solidFill>
              <a:srgbClr val="0033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5BEC32-7CC5-4DBB-9B54-866DED707667}" type="parTrans" cxnId="{2AC958DB-B9BB-4B8A-9056-7751323AE3D3}">
      <dgm:prSet/>
      <dgm:spPr/>
      <dgm:t>
        <a:bodyPr/>
        <a:lstStyle/>
        <a:p>
          <a:endParaRPr lang="ru-RU"/>
        </a:p>
      </dgm:t>
    </dgm:pt>
    <dgm:pt modelId="{20ABB13C-89C8-4DEA-923F-CBF80110140E}" type="sibTrans" cxnId="{2AC958DB-B9BB-4B8A-9056-7751323AE3D3}">
      <dgm:prSet/>
      <dgm:spPr/>
      <dgm:t>
        <a:bodyPr/>
        <a:lstStyle/>
        <a:p>
          <a:endParaRPr lang="ru-RU"/>
        </a:p>
      </dgm:t>
    </dgm:pt>
    <dgm:pt modelId="{18EA1C40-0837-41C0-8167-4BB3E7CB873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altLang="ru-RU" sz="2000" b="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бюджеты внутригородских районов</a:t>
          </a:r>
          <a:endParaRPr lang="ru-RU" altLang="ru-RU" sz="2000" b="0" dirty="0">
            <a:solidFill>
              <a:srgbClr val="003300"/>
            </a:solidFill>
            <a:latin typeface="Calibri" panose="020F0502020204030204" pitchFamily="34" charset="0"/>
            <a:ea typeface="Microsoft YaHei" panose="020B0503020204020204" pitchFamily="34" charset="-122"/>
            <a:cs typeface="Calibri" panose="020F0502020204030204" pitchFamily="34" charset="0"/>
          </a:endParaRPr>
        </a:p>
      </dgm:t>
    </dgm:pt>
    <dgm:pt modelId="{9F5279E9-784F-4D92-8157-2D141A68CA78}" type="parTrans" cxnId="{FF359503-14EA-402D-9C14-01969D9A238F}">
      <dgm:prSet/>
      <dgm:spPr/>
      <dgm:t>
        <a:bodyPr/>
        <a:lstStyle/>
        <a:p>
          <a:endParaRPr lang="ru-RU"/>
        </a:p>
      </dgm:t>
    </dgm:pt>
    <dgm:pt modelId="{04C57BF9-C037-4908-8500-B71E760232B3}" type="sibTrans" cxnId="{FF359503-14EA-402D-9C14-01969D9A238F}">
      <dgm:prSet/>
      <dgm:spPr/>
      <dgm:t>
        <a:bodyPr/>
        <a:lstStyle/>
        <a:p>
          <a:endParaRPr lang="ru-RU"/>
        </a:p>
      </dgm:t>
    </dgm:pt>
    <dgm:pt modelId="{A3A52330-997E-44BE-A8C6-AE831D80F0C8}" type="pres">
      <dgm:prSet presAssocID="{D6DB52A8-4451-4290-9A95-7A57615BAC0C}" presName="Name0" presStyleCnt="0">
        <dgm:presLayoutVars>
          <dgm:dir/>
          <dgm:animLvl val="lvl"/>
          <dgm:resizeHandles val="exact"/>
        </dgm:presLayoutVars>
      </dgm:prSet>
      <dgm:spPr/>
    </dgm:pt>
    <dgm:pt modelId="{F49F12C6-F24A-46F1-9982-158837BCCF5B}" type="pres">
      <dgm:prSet presAssocID="{60210646-B053-4BE5-9345-4D4BF1F06393}" presName="linNode" presStyleCnt="0"/>
      <dgm:spPr/>
    </dgm:pt>
    <dgm:pt modelId="{9638CA92-82CC-4977-ABA2-571C07CAD75E}" type="pres">
      <dgm:prSet presAssocID="{60210646-B053-4BE5-9345-4D4BF1F06393}" presName="parentText" presStyleLbl="node1" presStyleIdx="0" presStyleCnt="3" custScaleX="105426" custScaleY="3788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852BB955-2D4D-4559-8395-E05D0D428366}" type="pres">
      <dgm:prSet presAssocID="{60210646-B053-4BE5-9345-4D4BF1F06393}" presName="descendantText" presStyleLbl="alignAccFollowNode1" presStyleIdx="0" presStyleCnt="3" custScaleY="49776" custLinFactNeighborX="5476">
        <dgm:presLayoutVars>
          <dgm:bulletEnabled val="1"/>
        </dgm:presLayoutVars>
      </dgm:prSet>
      <dgm:spPr>
        <a:prstGeom prst="rect">
          <a:avLst/>
        </a:prstGeom>
      </dgm:spPr>
    </dgm:pt>
    <dgm:pt modelId="{AA043335-2829-40E7-B525-7EDD87CB1B5D}" type="pres">
      <dgm:prSet presAssocID="{4F8A8F81-E937-4AE0-8F07-6B9A06BB457F}" presName="sp" presStyleCnt="0"/>
      <dgm:spPr/>
    </dgm:pt>
    <dgm:pt modelId="{A03FC9A1-D134-473A-9423-D9180585AF50}" type="pres">
      <dgm:prSet presAssocID="{73B694B5-23ED-4CF8-B552-62EC8C927862}" presName="linNode" presStyleCnt="0"/>
      <dgm:spPr/>
    </dgm:pt>
    <dgm:pt modelId="{1E4F9F6E-43D8-4032-9479-6B790117526B}" type="pres">
      <dgm:prSet presAssocID="{73B694B5-23ED-4CF8-B552-62EC8C927862}" presName="parentText" presStyleLbl="node1" presStyleIdx="1" presStyleCnt="3" custScaleX="105497" custScaleY="38349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45774491-078F-4B2E-AA1C-E196D3F81F09}" type="pres">
      <dgm:prSet presAssocID="{73B694B5-23ED-4CF8-B552-62EC8C927862}" presName="descendantText" presStyleLbl="alignAccFollowNode1" presStyleIdx="1" presStyleCnt="3" custScaleY="66743" custLinFactNeighborX="3983" custLinFactNeighborY="606">
        <dgm:presLayoutVars>
          <dgm:bulletEnabled val="1"/>
        </dgm:presLayoutVars>
      </dgm:prSet>
      <dgm:spPr>
        <a:prstGeom prst="rect">
          <a:avLst/>
        </a:prstGeom>
      </dgm:spPr>
    </dgm:pt>
    <dgm:pt modelId="{0CDF3AC0-C761-4546-9320-6BDDAEECA2EB}" type="pres">
      <dgm:prSet presAssocID="{F319EE6E-52B0-4E07-999D-5673D2D9E107}" presName="sp" presStyleCnt="0"/>
      <dgm:spPr/>
    </dgm:pt>
    <dgm:pt modelId="{970E4734-4D1D-4D0D-A216-72547FC92CCD}" type="pres">
      <dgm:prSet presAssocID="{24B4294A-63DA-4345-BDCA-577651598D18}" presName="linNode" presStyleCnt="0"/>
      <dgm:spPr/>
    </dgm:pt>
    <dgm:pt modelId="{2E167C77-1763-44FE-99A0-9A2BCE5B3746}" type="pres">
      <dgm:prSet presAssocID="{24B4294A-63DA-4345-BDCA-577651598D18}" presName="parentText" presStyleLbl="node1" presStyleIdx="2" presStyleCnt="3" custScaleX="104073" custScaleY="36768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BF92CCD2-4D99-45FF-BB22-DE4AF1E7C393}" type="pres">
      <dgm:prSet presAssocID="{24B4294A-63DA-4345-BDCA-577651598D18}" presName="descendantText" presStyleLbl="alignAccFollowNode1" presStyleIdx="2" presStyleCnt="3" custScaleY="21193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FF359503-14EA-402D-9C14-01969D9A238F}" srcId="{4E27BA1A-4418-4ECA-A257-6CF8105C1A50}" destId="{18EA1C40-0837-41C0-8167-4BB3E7CB8736}" srcOrd="1" destOrd="0" parTransId="{9F5279E9-784F-4D92-8157-2D141A68CA78}" sibTransId="{04C57BF9-C037-4908-8500-B71E760232B3}"/>
    <dgm:cxn modelId="{DC188814-05E0-44D1-B8EA-AA77E8133179}" srcId="{60210646-B053-4BE5-9345-4D4BF1F06393}" destId="{49578078-0758-4DE6-9C93-316C395465F9}" srcOrd="0" destOrd="0" parTransId="{F630DCA4-1474-4D66-9523-BBA401B1BAD6}" sibTransId="{8929A13E-4180-459F-A96D-F28F2BEDC6B4}"/>
    <dgm:cxn modelId="{74AD2F39-2C4D-467A-91FB-98039EBB32BF}" type="presOf" srcId="{24B4294A-63DA-4345-BDCA-577651598D18}" destId="{2E167C77-1763-44FE-99A0-9A2BCE5B3746}" srcOrd="0" destOrd="0" presId="urn:microsoft.com/office/officeart/2005/8/layout/vList5"/>
    <dgm:cxn modelId="{928F675D-0C90-47B6-B05B-96BB1C96A704}" type="presOf" srcId="{FDB0F3ED-8163-469C-86DF-7530255FC34A}" destId="{BF92CCD2-4D99-45FF-BB22-DE4AF1E7C393}" srcOrd="0" destOrd="1" presId="urn:microsoft.com/office/officeart/2005/8/layout/vList5"/>
    <dgm:cxn modelId="{0B559D60-5554-42D5-840A-7EE337B02917}" type="presOf" srcId="{3B53289B-6489-42F5-875F-417ADBEBB756}" destId="{BF92CCD2-4D99-45FF-BB22-DE4AF1E7C393}" srcOrd="0" destOrd="0" presId="urn:microsoft.com/office/officeart/2005/8/layout/vList5"/>
    <dgm:cxn modelId="{638B1D41-C9A2-47BC-A280-3F87BBD5A356}" srcId="{D6DB52A8-4451-4290-9A95-7A57615BAC0C}" destId="{73B694B5-23ED-4CF8-B552-62EC8C927862}" srcOrd="1" destOrd="0" parTransId="{0288746E-26D2-4C39-991B-3FCAFA5D91BB}" sibTransId="{F319EE6E-52B0-4E07-999D-5673D2D9E107}"/>
    <dgm:cxn modelId="{6148FF67-C8E5-44D8-A0C6-6F47DB9E6B61}" type="presOf" srcId="{49578078-0758-4DE6-9C93-316C395465F9}" destId="{852BB955-2D4D-4559-8395-E05D0D428366}" srcOrd="0" destOrd="0" presId="urn:microsoft.com/office/officeart/2005/8/layout/vList5"/>
    <dgm:cxn modelId="{0196214B-3521-4518-94A2-30F9D1035540}" srcId="{73B694B5-23ED-4CF8-B552-62EC8C927862}" destId="{8DBD030D-5D7F-4616-A12A-8249B76FA9D5}" srcOrd="0" destOrd="0" parTransId="{69FD2467-761D-4018-A28C-6315373258F1}" sibTransId="{6F139719-2D9F-4236-9A9E-B4FDF40C9AD8}"/>
    <dgm:cxn modelId="{DCD06D71-F0FC-4B41-8BFA-E8B3A4329657}" type="presOf" srcId="{0255494E-794C-47DC-8B58-C98751DD7083}" destId="{BF92CCD2-4D99-45FF-BB22-DE4AF1E7C393}" srcOrd="0" destOrd="2" presId="urn:microsoft.com/office/officeart/2005/8/layout/vList5"/>
    <dgm:cxn modelId="{9AB18774-4872-47C6-9BA7-F161EC0C1223}" type="presOf" srcId="{F3BF8336-EF00-4ABB-B011-E59482FD2ABB}" destId="{852BB955-2D4D-4559-8395-E05D0D428366}" srcOrd="0" destOrd="1" presId="urn:microsoft.com/office/officeart/2005/8/layout/vList5"/>
    <dgm:cxn modelId="{FEF0737D-127C-43AA-8D4B-AADB0BAD0A42}" type="presOf" srcId="{D6DB52A8-4451-4290-9A95-7A57615BAC0C}" destId="{A3A52330-997E-44BE-A8C6-AE831D80F0C8}" srcOrd="0" destOrd="0" presId="urn:microsoft.com/office/officeart/2005/8/layout/vList5"/>
    <dgm:cxn modelId="{FD983381-7776-4EFE-AFA4-C205165AD085}" type="presOf" srcId="{60210646-B053-4BE5-9345-4D4BF1F06393}" destId="{9638CA92-82CC-4977-ABA2-571C07CAD75E}" srcOrd="0" destOrd="0" presId="urn:microsoft.com/office/officeart/2005/8/layout/vList5"/>
    <dgm:cxn modelId="{5A604D83-F510-4C5D-893A-0768E9007D1A}" type="presOf" srcId="{4E27BA1A-4418-4ECA-A257-6CF8105C1A50}" destId="{BF92CCD2-4D99-45FF-BB22-DE4AF1E7C393}" srcOrd="0" destOrd="3" presId="urn:microsoft.com/office/officeart/2005/8/layout/vList5"/>
    <dgm:cxn modelId="{2163B48F-7785-4642-9BCA-BB600A2BE39A}" type="presOf" srcId="{18EA1C40-0837-41C0-8167-4BB3E7CB8736}" destId="{BF92CCD2-4D99-45FF-BB22-DE4AF1E7C393}" srcOrd="0" destOrd="5" presId="urn:microsoft.com/office/officeart/2005/8/layout/vList5"/>
    <dgm:cxn modelId="{9373CC8F-E0A7-49B8-A7BA-A34E1B852070}" srcId="{D6DB52A8-4451-4290-9A95-7A57615BAC0C}" destId="{60210646-B053-4BE5-9345-4D4BF1F06393}" srcOrd="0" destOrd="0" parTransId="{C70A1B0F-9C2C-4406-B899-BEDB45FC45A6}" sibTransId="{4F8A8F81-E937-4AE0-8F07-6B9A06BB457F}"/>
    <dgm:cxn modelId="{C8FFB8A3-C2DB-424F-AE9C-430C7C5D0D11}" srcId="{D6DB52A8-4451-4290-9A95-7A57615BAC0C}" destId="{24B4294A-63DA-4345-BDCA-577651598D18}" srcOrd="2" destOrd="0" parTransId="{5D73085F-BA97-4C45-8532-F656CCDFDA60}" sibTransId="{CF41C533-3E54-4832-B726-716150C3E46E}"/>
    <dgm:cxn modelId="{965DC1D1-CD71-4856-8756-E33685A2BB11}" srcId="{24B4294A-63DA-4345-BDCA-577651598D18}" destId="{0255494E-794C-47DC-8B58-C98751DD7083}" srcOrd="2" destOrd="0" parTransId="{E45D8D4C-A7C0-4EE8-8D4C-DF308D266070}" sibTransId="{F0EB0117-8135-4323-8108-54B449AB1694}"/>
    <dgm:cxn modelId="{52F18AD8-BCE0-4345-A532-35E9A2A0E267}" srcId="{24B4294A-63DA-4345-BDCA-577651598D18}" destId="{3B53289B-6489-42F5-875F-417ADBEBB756}" srcOrd="0" destOrd="0" parTransId="{1ECA42F5-91CA-439F-90D6-7B1031B80898}" sibTransId="{B77E0474-0B59-4756-97D5-69CD6A9992B5}"/>
    <dgm:cxn modelId="{B36C55DA-1C36-46CB-BF81-88227A52FE10}" srcId="{24B4294A-63DA-4345-BDCA-577651598D18}" destId="{4E27BA1A-4418-4ECA-A257-6CF8105C1A50}" srcOrd="3" destOrd="0" parTransId="{1E24FE87-926A-40A9-ADFB-D7AC3C60348E}" sibTransId="{F03296C2-D3E6-46E4-A076-EEEAE3419213}"/>
    <dgm:cxn modelId="{2AC958DB-B9BB-4B8A-9056-7751323AE3D3}" srcId="{4E27BA1A-4418-4ECA-A257-6CF8105C1A50}" destId="{9FA58498-97E7-4FE9-B6D1-C0C909CA2FF7}" srcOrd="0" destOrd="0" parTransId="{E55BEC32-7CC5-4DBB-9B54-866DED707667}" sibTransId="{20ABB13C-89C8-4DEA-923F-CBF80110140E}"/>
    <dgm:cxn modelId="{32283CDD-A36F-40D8-B1BF-9FED38884037}" type="presOf" srcId="{F152E934-BD36-48E3-80A6-9DBE17E4F9E1}" destId="{45774491-078F-4B2E-AA1C-E196D3F81F09}" srcOrd="0" destOrd="1" presId="urn:microsoft.com/office/officeart/2005/8/layout/vList5"/>
    <dgm:cxn modelId="{9B422FDE-F06A-4FA5-89F6-D80189734528}" srcId="{60210646-B053-4BE5-9345-4D4BF1F06393}" destId="{F3BF8336-EF00-4ABB-B011-E59482FD2ABB}" srcOrd="1" destOrd="0" parTransId="{D8B4C834-9D6C-4F9E-A344-C1232862406E}" sibTransId="{467C8188-8428-4509-BDD8-325CC9EE200A}"/>
    <dgm:cxn modelId="{268272EB-24E0-42D4-8724-5303A972EFDF}" type="presOf" srcId="{73B694B5-23ED-4CF8-B552-62EC8C927862}" destId="{1E4F9F6E-43D8-4032-9479-6B790117526B}" srcOrd="0" destOrd="0" presId="urn:microsoft.com/office/officeart/2005/8/layout/vList5"/>
    <dgm:cxn modelId="{8E7A71EE-FC33-4210-8DBB-E647F34224D8}" srcId="{73B694B5-23ED-4CF8-B552-62EC8C927862}" destId="{F152E934-BD36-48E3-80A6-9DBE17E4F9E1}" srcOrd="1" destOrd="0" parTransId="{7D8958D4-7FE3-4CDE-9321-1BBB2A05CA84}" sibTransId="{E1DCA389-EE7A-4A7B-849D-502BA5CE67FE}"/>
    <dgm:cxn modelId="{7428F8F2-2E83-4EDC-A952-CB84D743D0BD}" type="presOf" srcId="{9FA58498-97E7-4FE9-B6D1-C0C909CA2FF7}" destId="{BF92CCD2-4D99-45FF-BB22-DE4AF1E7C393}" srcOrd="0" destOrd="4" presId="urn:microsoft.com/office/officeart/2005/8/layout/vList5"/>
    <dgm:cxn modelId="{02B1CCF7-0FB5-4648-B099-D6FBBBDD928D}" type="presOf" srcId="{8DBD030D-5D7F-4616-A12A-8249B76FA9D5}" destId="{45774491-078F-4B2E-AA1C-E196D3F81F09}" srcOrd="0" destOrd="0" presId="urn:microsoft.com/office/officeart/2005/8/layout/vList5"/>
    <dgm:cxn modelId="{98C8DFFA-34AB-47C8-9D73-7C3202667817}" srcId="{24B4294A-63DA-4345-BDCA-577651598D18}" destId="{FDB0F3ED-8163-469C-86DF-7530255FC34A}" srcOrd="1" destOrd="0" parTransId="{8F81C5E1-3CD4-45BD-A179-ABFB7967DC1C}" sibTransId="{216B9A28-A52D-44D8-AE33-A63E205EDD7E}"/>
    <dgm:cxn modelId="{6EE477A4-49DA-4DE0-801D-9737FBD34A70}" type="presParOf" srcId="{A3A52330-997E-44BE-A8C6-AE831D80F0C8}" destId="{F49F12C6-F24A-46F1-9982-158837BCCF5B}" srcOrd="0" destOrd="0" presId="urn:microsoft.com/office/officeart/2005/8/layout/vList5"/>
    <dgm:cxn modelId="{BF32390C-2A30-4B4C-8C50-40BC40064ADE}" type="presParOf" srcId="{F49F12C6-F24A-46F1-9982-158837BCCF5B}" destId="{9638CA92-82CC-4977-ABA2-571C07CAD75E}" srcOrd="0" destOrd="0" presId="urn:microsoft.com/office/officeart/2005/8/layout/vList5"/>
    <dgm:cxn modelId="{85EDE721-7B16-4893-BD8A-91CCAE74E976}" type="presParOf" srcId="{F49F12C6-F24A-46F1-9982-158837BCCF5B}" destId="{852BB955-2D4D-4559-8395-E05D0D428366}" srcOrd="1" destOrd="0" presId="urn:microsoft.com/office/officeart/2005/8/layout/vList5"/>
    <dgm:cxn modelId="{624596A5-F014-41DA-993F-CF533FADF6A0}" type="presParOf" srcId="{A3A52330-997E-44BE-A8C6-AE831D80F0C8}" destId="{AA043335-2829-40E7-B525-7EDD87CB1B5D}" srcOrd="1" destOrd="0" presId="urn:microsoft.com/office/officeart/2005/8/layout/vList5"/>
    <dgm:cxn modelId="{E5FB487F-4D28-465D-B43C-1B85AEF9AADA}" type="presParOf" srcId="{A3A52330-997E-44BE-A8C6-AE831D80F0C8}" destId="{A03FC9A1-D134-473A-9423-D9180585AF50}" srcOrd="2" destOrd="0" presId="urn:microsoft.com/office/officeart/2005/8/layout/vList5"/>
    <dgm:cxn modelId="{BA5EE311-4766-4D6B-9B92-8FE50B313889}" type="presParOf" srcId="{A03FC9A1-D134-473A-9423-D9180585AF50}" destId="{1E4F9F6E-43D8-4032-9479-6B790117526B}" srcOrd="0" destOrd="0" presId="urn:microsoft.com/office/officeart/2005/8/layout/vList5"/>
    <dgm:cxn modelId="{849C6000-3762-4271-9CD4-3872FB3AF9BC}" type="presParOf" srcId="{A03FC9A1-D134-473A-9423-D9180585AF50}" destId="{45774491-078F-4B2E-AA1C-E196D3F81F09}" srcOrd="1" destOrd="0" presId="urn:microsoft.com/office/officeart/2005/8/layout/vList5"/>
    <dgm:cxn modelId="{ED299A1F-DE47-4E38-B30D-855104E87AE3}" type="presParOf" srcId="{A3A52330-997E-44BE-A8C6-AE831D80F0C8}" destId="{0CDF3AC0-C761-4546-9320-6BDDAEECA2EB}" srcOrd="3" destOrd="0" presId="urn:microsoft.com/office/officeart/2005/8/layout/vList5"/>
    <dgm:cxn modelId="{E32C5EC4-BF27-49F7-81A9-1F1DF75D1F25}" type="presParOf" srcId="{A3A52330-997E-44BE-A8C6-AE831D80F0C8}" destId="{970E4734-4D1D-4D0D-A216-72547FC92CCD}" srcOrd="4" destOrd="0" presId="urn:microsoft.com/office/officeart/2005/8/layout/vList5"/>
    <dgm:cxn modelId="{A217C2FD-50ED-4AD8-8DCC-F830B3EF1F20}" type="presParOf" srcId="{970E4734-4D1D-4D0D-A216-72547FC92CCD}" destId="{2E167C77-1763-44FE-99A0-9A2BCE5B3746}" srcOrd="0" destOrd="0" presId="urn:microsoft.com/office/officeart/2005/8/layout/vList5"/>
    <dgm:cxn modelId="{53F20BB5-93A9-4F34-BBDA-92878110ABB8}" type="presParOf" srcId="{970E4734-4D1D-4D0D-A216-72547FC92CCD}" destId="{BF92CCD2-4D99-45FF-BB22-DE4AF1E7C393}" srcOrd="1" destOrd="0" presId="urn:microsoft.com/office/officeart/2005/8/layout/vList5"/>
  </dgm:cxnLst>
  <dgm:bg>
    <a:solidFill>
      <a:schemeClr val="bg1">
        <a:lumMod val="95000"/>
      </a:schemeClr>
    </a:solidFill>
  </dgm:bg>
  <dgm:whole>
    <a:ln>
      <a:solidFill>
        <a:srgbClr val="85C27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88239-664F-4D80-BEA5-3A93A5AD8CAA}" type="doc">
      <dgm:prSet loTypeId="urn:microsoft.com/office/officeart/2005/8/layout/orgChart1" loCatId="hierarchy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E14F71B5-3DFF-4804-B28F-FB8853246453}">
      <dgm:prSet phldrT="[Текст]" custT="1"/>
      <dgm:spPr>
        <a:solidFill>
          <a:srgbClr val="85C27F"/>
        </a:solidFill>
        <a:ln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4000" b="1" kern="0" baseline="0" dirty="0">
              <a:solidFill>
                <a:srgbClr val="003300"/>
              </a:solidFill>
            </a:rPr>
            <a:t>Консолидированный    </a:t>
          </a:r>
          <a:r>
            <a:rPr lang="ru-RU" sz="4000" kern="0" baseline="0" dirty="0">
              <a:solidFill>
                <a:srgbClr val="003300"/>
              </a:solidFill>
            </a:rPr>
            <a:t>бюджет Зырянского района</a:t>
          </a:r>
        </a:p>
      </dgm:t>
    </dgm:pt>
    <dgm:pt modelId="{ABBDFF54-7A0F-4155-BFC1-86E27B4927B7}" type="parTrans" cxnId="{EC4C1706-EEDF-4127-9682-DA7E41B92C52}">
      <dgm:prSet/>
      <dgm:spPr/>
      <dgm:t>
        <a:bodyPr/>
        <a:lstStyle/>
        <a:p>
          <a:endParaRPr lang="ru-RU"/>
        </a:p>
      </dgm:t>
    </dgm:pt>
    <dgm:pt modelId="{653FF1A0-39A1-41CF-9256-A90C18437932}" type="sibTrans" cxnId="{EC4C1706-EEDF-4127-9682-DA7E41B92C52}">
      <dgm:prSet/>
      <dgm:spPr/>
      <dgm:t>
        <a:bodyPr/>
        <a:lstStyle/>
        <a:p>
          <a:endParaRPr lang="ru-RU"/>
        </a:p>
      </dgm:t>
    </dgm:pt>
    <dgm:pt modelId="{CA82D00F-F007-4C9C-B4CF-095FA0C7404D}" type="asst">
      <dgm:prSet phldrT="[Текст]" custT="1"/>
      <dgm:spPr>
        <a:solidFill>
          <a:srgbClr val="85C27F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3200" dirty="0">
              <a:solidFill>
                <a:srgbClr val="003300"/>
              </a:solidFill>
            </a:rPr>
            <a:t>бюджет Зырянского </a:t>
          </a:r>
          <a:r>
            <a:rPr lang="ru-RU" sz="3200" b="1" dirty="0">
              <a:solidFill>
                <a:srgbClr val="003300"/>
              </a:solidFill>
            </a:rPr>
            <a:t>Района</a:t>
          </a:r>
        </a:p>
      </dgm:t>
    </dgm:pt>
    <dgm:pt modelId="{D1552B3F-3DEF-4A90-B906-1700AD5286F6}" type="parTrans" cxnId="{FF524DCC-ACE6-4618-9D88-CE770B052D18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FA35FEA2-3111-4FDA-876E-7DFB54AD7FD4}" type="sibTrans" cxnId="{FF524DCC-ACE6-4618-9D88-CE770B052D18}">
      <dgm:prSet/>
      <dgm:spPr/>
      <dgm:t>
        <a:bodyPr/>
        <a:lstStyle/>
        <a:p>
          <a:endParaRPr lang="ru-RU"/>
        </a:p>
      </dgm:t>
    </dgm:pt>
    <dgm:pt modelId="{6C433365-9874-454F-8566-F6A6F3A7194E}">
      <dgm:prSet phldrT="[Текст]" custT="1"/>
      <dgm:spPr>
        <a:solidFill>
          <a:srgbClr val="A77E56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2000" b="0" dirty="0">
              <a:solidFill>
                <a:srgbClr val="003300"/>
              </a:solidFill>
            </a:rPr>
            <a:t>Бюджет</a:t>
          </a:r>
          <a:r>
            <a:rPr lang="ru-RU" sz="2000" b="1" dirty="0">
              <a:solidFill>
                <a:srgbClr val="003300"/>
              </a:solidFill>
            </a:rPr>
            <a:t> Высоковского </a:t>
          </a:r>
          <a:r>
            <a:rPr lang="ru-RU" sz="2000" dirty="0">
              <a:solidFill>
                <a:srgbClr val="003300"/>
              </a:solidFill>
            </a:rPr>
            <a:t>поселения</a:t>
          </a:r>
        </a:p>
      </dgm:t>
    </dgm:pt>
    <dgm:pt modelId="{A591A891-EBCD-4DE4-A85C-61D54A23BB86}" type="parTrans" cxnId="{CD179BDE-6A94-4479-83C8-78E91137E03F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FB25C531-8056-4C42-BAAE-D1F018E54C48}" type="sibTrans" cxnId="{CD179BDE-6A94-4479-83C8-78E91137E03F}">
      <dgm:prSet/>
      <dgm:spPr/>
      <dgm:t>
        <a:bodyPr/>
        <a:lstStyle/>
        <a:p>
          <a:endParaRPr lang="ru-RU"/>
        </a:p>
      </dgm:t>
    </dgm:pt>
    <dgm:pt modelId="{101B45C5-D527-4A7E-8041-13E678C15231}">
      <dgm:prSet phldrT="[Текст]" custT="1"/>
      <dgm:spPr>
        <a:solidFill>
          <a:srgbClr val="A77E56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2000" b="0" dirty="0">
              <a:solidFill>
                <a:srgbClr val="003300"/>
              </a:solidFill>
            </a:rPr>
            <a:t>Бюджет</a:t>
          </a:r>
          <a:r>
            <a:rPr lang="ru-RU" sz="2000" b="1" dirty="0">
              <a:solidFill>
                <a:srgbClr val="003300"/>
              </a:solidFill>
            </a:rPr>
            <a:t> Дубровского</a:t>
          </a:r>
          <a:r>
            <a:rPr lang="ru-RU" sz="2000" dirty="0">
              <a:solidFill>
                <a:srgbClr val="003300"/>
              </a:solidFill>
            </a:rPr>
            <a:t> поселения</a:t>
          </a:r>
        </a:p>
      </dgm:t>
    </dgm:pt>
    <dgm:pt modelId="{7382DCB0-48D9-4348-A880-711F999D007E}" type="parTrans" cxnId="{FBC38CEC-0AE8-44AB-AFF5-D63004A47FB8}">
      <dgm:prSet/>
      <dgm:spPr/>
      <dgm:t>
        <a:bodyPr/>
        <a:lstStyle/>
        <a:p>
          <a:endParaRPr lang="ru-RU"/>
        </a:p>
      </dgm:t>
    </dgm:pt>
    <dgm:pt modelId="{AF5058AA-F041-456D-BD3D-6561735CCAC9}" type="sibTrans" cxnId="{FBC38CEC-0AE8-44AB-AFF5-D63004A47FB8}">
      <dgm:prSet/>
      <dgm:spPr/>
      <dgm:t>
        <a:bodyPr/>
        <a:lstStyle/>
        <a:p>
          <a:endParaRPr lang="ru-RU"/>
        </a:p>
      </dgm:t>
    </dgm:pt>
    <dgm:pt modelId="{7CC73E91-9B63-4CBA-BDE6-D073707BC5C2}">
      <dgm:prSet phldrT="[Текст]" custT="1"/>
      <dgm:spPr>
        <a:solidFill>
          <a:srgbClr val="A77E56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2000" b="0" dirty="0">
              <a:solidFill>
                <a:srgbClr val="003300"/>
              </a:solidFill>
            </a:rPr>
            <a:t>Бюджет</a:t>
          </a:r>
          <a:r>
            <a:rPr lang="ru-RU" sz="2000" b="1" dirty="0">
              <a:solidFill>
                <a:srgbClr val="003300"/>
              </a:solidFill>
            </a:rPr>
            <a:t> Зырянского </a:t>
          </a:r>
          <a:r>
            <a:rPr lang="ru-RU" sz="2000" dirty="0">
              <a:solidFill>
                <a:srgbClr val="003300"/>
              </a:solidFill>
            </a:rPr>
            <a:t>поселения</a:t>
          </a:r>
        </a:p>
      </dgm:t>
    </dgm:pt>
    <dgm:pt modelId="{DFB367F9-399F-437E-B14C-A540FE180022}" type="parTrans" cxnId="{859B9F5A-BD54-4FA8-9EF8-062B5961EF5E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BE669E02-221F-437D-9631-024C0A50A941}" type="sibTrans" cxnId="{859B9F5A-BD54-4FA8-9EF8-062B5961EF5E}">
      <dgm:prSet/>
      <dgm:spPr/>
      <dgm:t>
        <a:bodyPr/>
        <a:lstStyle/>
        <a:p>
          <a:endParaRPr lang="ru-RU"/>
        </a:p>
      </dgm:t>
    </dgm:pt>
    <dgm:pt modelId="{3EBD7C12-BF9C-4CEF-84E8-1898D29A000A}">
      <dgm:prSet phldrT="[Текст]" custT="1"/>
      <dgm:spPr>
        <a:solidFill>
          <a:srgbClr val="A77E56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2000" b="0" dirty="0">
              <a:solidFill>
                <a:srgbClr val="003300"/>
              </a:solidFill>
            </a:rPr>
            <a:t>Бюджет</a:t>
          </a:r>
          <a:r>
            <a:rPr lang="ru-RU" sz="2000" b="1" dirty="0">
              <a:solidFill>
                <a:srgbClr val="003300"/>
              </a:solidFill>
            </a:rPr>
            <a:t> Михайловского </a:t>
          </a:r>
          <a:r>
            <a:rPr lang="ru-RU" sz="2000" dirty="0">
              <a:solidFill>
                <a:srgbClr val="003300"/>
              </a:solidFill>
            </a:rPr>
            <a:t>поселения</a:t>
          </a:r>
        </a:p>
      </dgm:t>
    </dgm:pt>
    <dgm:pt modelId="{09FF8C02-0D84-4524-9477-DC4621D4C6B9}" type="parTrans" cxnId="{67C02E35-4AB0-4D02-BBD5-61C26321AE09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353F06CF-1901-4535-ABE9-BC8CF0293149}" type="sibTrans" cxnId="{67C02E35-4AB0-4D02-BBD5-61C26321AE09}">
      <dgm:prSet/>
      <dgm:spPr/>
      <dgm:t>
        <a:bodyPr/>
        <a:lstStyle/>
        <a:p>
          <a:endParaRPr lang="ru-RU"/>
        </a:p>
      </dgm:t>
    </dgm:pt>
    <dgm:pt modelId="{37C7FCE6-9A4B-4890-A18D-A3D6E247F033}">
      <dgm:prSet phldrT="[Текст]" custT="1"/>
      <dgm:spPr>
        <a:solidFill>
          <a:srgbClr val="A77E56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2000" b="0" dirty="0">
              <a:solidFill>
                <a:srgbClr val="003300"/>
              </a:solidFill>
            </a:rPr>
            <a:t>Бюджет </a:t>
          </a:r>
          <a:r>
            <a:rPr lang="ru-RU" sz="2000" b="1" dirty="0" err="1">
              <a:solidFill>
                <a:srgbClr val="003300"/>
              </a:solidFill>
            </a:rPr>
            <a:t>Чердатского</a:t>
          </a:r>
          <a:r>
            <a:rPr lang="ru-RU" sz="2000" b="1" dirty="0">
              <a:solidFill>
                <a:srgbClr val="003300"/>
              </a:solidFill>
            </a:rPr>
            <a:t> </a:t>
          </a:r>
          <a:r>
            <a:rPr lang="ru-RU" sz="2000" dirty="0">
              <a:solidFill>
                <a:srgbClr val="003300"/>
              </a:solidFill>
            </a:rPr>
            <a:t>поселения</a:t>
          </a:r>
        </a:p>
      </dgm:t>
    </dgm:pt>
    <dgm:pt modelId="{3D3A05C4-EF56-43E8-973D-A0CB6E4F7F67}" type="parTrans" cxnId="{47FB7D18-8EF2-4A70-A26B-F246DF42F32F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C50F640C-408D-4F75-B508-81EA84AA36E1}" type="sibTrans" cxnId="{47FB7D18-8EF2-4A70-A26B-F246DF42F32F}">
      <dgm:prSet/>
      <dgm:spPr/>
      <dgm:t>
        <a:bodyPr/>
        <a:lstStyle/>
        <a:p>
          <a:endParaRPr lang="ru-RU"/>
        </a:p>
      </dgm:t>
    </dgm:pt>
    <dgm:pt modelId="{DFF20592-F9D7-49B1-BD70-276F66E97EF4}" type="pres">
      <dgm:prSet presAssocID="{1B588239-664F-4D80-BEA5-3A93A5AD8C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C00C37-FAAA-44F8-9D87-FC36050EB2E3}" type="pres">
      <dgm:prSet presAssocID="{E14F71B5-3DFF-4804-B28F-FB8853246453}" presName="hierRoot1" presStyleCnt="0">
        <dgm:presLayoutVars>
          <dgm:hierBranch val="init"/>
        </dgm:presLayoutVars>
      </dgm:prSet>
      <dgm:spPr/>
    </dgm:pt>
    <dgm:pt modelId="{3BCCE481-8F6D-43E9-8F09-0D1965DE5EFB}" type="pres">
      <dgm:prSet presAssocID="{E14F71B5-3DFF-4804-B28F-FB8853246453}" presName="rootComposite1" presStyleCnt="0"/>
      <dgm:spPr/>
    </dgm:pt>
    <dgm:pt modelId="{B4C02F65-7473-4F55-BB01-96118CCE1778}" type="pres">
      <dgm:prSet presAssocID="{E14F71B5-3DFF-4804-B28F-FB8853246453}" presName="rootText1" presStyleLbl="node0" presStyleIdx="0" presStyleCnt="1" custScaleX="422957" custScaleY="184478" custLinFactNeighborX="-2200" custLinFactNeighborY="-49593">
        <dgm:presLayoutVars>
          <dgm:chPref val="3"/>
        </dgm:presLayoutVars>
      </dgm:prSet>
      <dgm:spPr/>
    </dgm:pt>
    <dgm:pt modelId="{1EFBA291-390A-48E6-BD49-7F3E066E2EA5}" type="pres">
      <dgm:prSet presAssocID="{E14F71B5-3DFF-4804-B28F-FB8853246453}" presName="rootConnector1" presStyleLbl="node1" presStyleIdx="0" presStyleCnt="0"/>
      <dgm:spPr/>
    </dgm:pt>
    <dgm:pt modelId="{E942842B-A309-4905-931C-5905E05A976F}" type="pres">
      <dgm:prSet presAssocID="{E14F71B5-3DFF-4804-B28F-FB8853246453}" presName="hierChild2" presStyleCnt="0"/>
      <dgm:spPr/>
    </dgm:pt>
    <dgm:pt modelId="{F3A5F3EE-F521-4FDB-BF45-97BFA999B9BB}" type="pres">
      <dgm:prSet presAssocID="{A591A891-EBCD-4DE4-A85C-61D54A23BB86}" presName="Name37" presStyleLbl="parChTrans1D2" presStyleIdx="0" presStyleCnt="6"/>
      <dgm:spPr/>
    </dgm:pt>
    <dgm:pt modelId="{5B7070ED-C12A-4652-B42E-5C57E97961BD}" type="pres">
      <dgm:prSet presAssocID="{6C433365-9874-454F-8566-F6A6F3A7194E}" presName="hierRoot2" presStyleCnt="0">
        <dgm:presLayoutVars>
          <dgm:hierBranch val="init"/>
        </dgm:presLayoutVars>
      </dgm:prSet>
      <dgm:spPr/>
    </dgm:pt>
    <dgm:pt modelId="{0ACAF531-6849-4091-9F81-7DE37E742816}" type="pres">
      <dgm:prSet presAssocID="{6C433365-9874-454F-8566-F6A6F3A7194E}" presName="rootComposite" presStyleCnt="0"/>
      <dgm:spPr/>
    </dgm:pt>
    <dgm:pt modelId="{6272D0A8-8AD8-4463-9F2F-6361269232D3}" type="pres">
      <dgm:prSet presAssocID="{6C433365-9874-454F-8566-F6A6F3A7194E}" presName="rootText" presStyleLbl="node2" presStyleIdx="0" presStyleCnt="5" custScaleX="108475" custScaleY="174504" custLinFactNeighborX="-1364">
        <dgm:presLayoutVars>
          <dgm:chPref val="3"/>
        </dgm:presLayoutVars>
      </dgm:prSet>
      <dgm:spPr/>
    </dgm:pt>
    <dgm:pt modelId="{AA5DD0AE-F856-4FBB-B064-2772AD9CDE70}" type="pres">
      <dgm:prSet presAssocID="{6C433365-9874-454F-8566-F6A6F3A7194E}" presName="rootConnector" presStyleLbl="node2" presStyleIdx="0" presStyleCnt="5"/>
      <dgm:spPr/>
    </dgm:pt>
    <dgm:pt modelId="{F8D2452C-5D20-4C7B-A5C1-4B8C39AECBB4}" type="pres">
      <dgm:prSet presAssocID="{6C433365-9874-454F-8566-F6A6F3A7194E}" presName="hierChild4" presStyleCnt="0"/>
      <dgm:spPr/>
    </dgm:pt>
    <dgm:pt modelId="{D899005A-F63B-4A8A-8C3C-47E2C970C879}" type="pres">
      <dgm:prSet presAssocID="{6C433365-9874-454F-8566-F6A6F3A7194E}" presName="hierChild5" presStyleCnt="0"/>
      <dgm:spPr/>
    </dgm:pt>
    <dgm:pt modelId="{EB7A7A82-F7E1-43F3-BEF3-41ED5A310D6E}" type="pres">
      <dgm:prSet presAssocID="{7382DCB0-48D9-4348-A880-711F999D007E}" presName="Name37" presStyleLbl="parChTrans1D2" presStyleIdx="1" presStyleCnt="6"/>
      <dgm:spPr/>
    </dgm:pt>
    <dgm:pt modelId="{20C26120-BC6D-467C-9C76-B9AEDE266815}" type="pres">
      <dgm:prSet presAssocID="{101B45C5-D527-4A7E-8041-13E678C15231}" presName="hierRoot2" presStyleCnt="0">
        <dgm:presLayoutVars>
          <dgm:hierBranch val="init"/>
        </dgm:presLayoutVars>
      </dgm:prSet>
      <dgm:spPr/>
    </dgm:pt>
    <dgm:pt modelId="{A80D5B1C-B078-4451-928C-94D94D884DAF}" type="pres">
      <dgm:prSet presAssocID="{101B45C5-D527-4A7E-8041-13E678C15231}" presName="rootComposite" presStyleCnt="0"/>
      <dgm:spPr/>
    </dgm:pt>
    <dgm:pt modelId="{1375B15C-168C-4277-B7FE-00012CAB552D}" type="pres">
      <dgm:prSet presAssocID="{101B45C5-D527-4A7E-8041-13E678C15231}" presName="rootText" presStyleLbl="node2" presStyleIdx="1" presStyleCnt="5" custScaleX="110410" custScaleY="174148" custLinFactNeighborX="-1364">
        <dgm:presLayoutVars>
          <dgm:chPref val="3"/>
        </dgm:presLayoutVars>
      </dgm:prSet>
      <dgm:spPr/>
    </dgm:pt>
    <dgm:pt modelId="{6EE3778B-9F6E-493B-AFF7-6B234CE37E06}" type="pres">
      <dgm:prSet presAssocID="{101B45C5-D527-4A7E-8041-13E678C15231}" presName="rootConnector" presStyleLbl="node2" presStyleIdx="1" presStyleCnt="5"/>
      <dgm:spPr/>
    </dgm:pt>
    <dgm:pt modelId="{4D5B94E1-605D-4CBA-9A86-EAF675BCB35C}" type="pres">
      <dgm:prSet presAssocID="{101B45C5-D527-4A7E-8041-13E678C15231}" presName="hierChild4" presStyleCnt="0"/>
      <dgm:spPr/>
    </dgm:pt>
    <dgm:pt modelId="{7D3CBD16-3B5D-4715-856E-8AB0CE4323D6}" type="pres">
      <dgm:prSet presAssocID="{101B45C5-D527-4A7E-8041-13E678C15231}" presName="hierChild5" presStyleCnt="0"/>
      <dgm:spPr/>
    </dgm:pt>
    <dgm:pt modelId="{105A28FB-3736-4DB9-B463-EF732F706AA8}" type="pres">
      <dgm:prSet presAssocID="{DFB367F9-399F-437E-B14C-A540FE180022}" presName="Name37" presStyleLbl="parChTrans1D2" presStyleIdx="2" presStyleCnt="6"/>
      <dgm:spPr/>
    </dgm:pt>
    <dgm:pt modelId="{FEEBD9C4-230B-404B-B27D-25A004181A04}" type="pres">
      <dgm:prSet presAssocID="{7CC73E91-9B63-4CBA-BDE6-D073707BC5C2}" presName="hierRoot2" presStyleCnt="0">
        <dgm:presLayoutVars>
          <dgm:hierBranch val="init"/>
        </dgm:presLayoutVars>
      </dgm:prSet>
      <dgm:spPr/>
    </dgm:pt>
    <dgm:pt modelId="{6AA415EB-0647-49DB-95BE-6E0436754260}" type="pres">
      <dgm:prSet presAssocID="{7CC73E91-9B63-4CBA-BDE6-D073707BC5C2}" presName="rootComposite" presStyleCnt="0"/>
      <dgm:spPr/>
    </dgm:pt>
    <dgm:pt modelId="{D6E8A5F2-0AC7-45D5-8286-B92117A4DDC5}" type="pres">
      <dgm:prSet presAssocID="{7CC73E91-9B63-4CBA-BDE6-D073707BC5C2}" presName="rootText" presStyleLbl="node2" presStyleIdx="2" presStyleCnt="5" custScaleX="111588" custScaleY="174148" custLinFactNeighborX="-1364">
        <dgm:presLayoutVars>
          <dgm:chPref val="3"/>
        </dgm:presLayoutVars>
      </dgm:prSet>
      <dgm:spPr/>
    </dgm:pt>
    <dgm:pt modelId="{495A3D9D-A122-457E-B266-3E030FE55D22}" type="pres">
      <dgm:prSet presAssocID="{7CC73E91-9B63-4CBA-BDE6-D073707BC5C2}" presName="rootConnector" presStyleLbl="node2" presStyleIdx="2" presStyleCnt="5"/>
      <dgm:spPr/>
    </dgm:pt>
    <dgm:pt modelId="{028FF55D-B30B-4B37-822C-0AD93BFC482B}" type="pres">
      <dgm:prSet presAssocID="{7CC73E91-9B63-4CBA-BDE6-D073707BC5C2}" presName="hierChild4" presStyleCnt="0"/>
      <dgm:spPr/>
    </dgm:pt>
    <dgm:pt modelId="{EEB006F0-DB83-47C1-BC5A-83D6A9A0B0DF}" type="pres">
      <dgm:prSet presAssocID="{7CC73E91-9B63-4CBA-BDE6-D073707BC5C2}" presName="hierChild5" presStyleCnt="0"/>
      <dgm:spPr/>
    </dgm:pt>
    <dgm:pt modelId="{6E665868-1603-43C2-BCFA-12C33FCE0E0E}" type="pres">
      <dgm:prSet presAssocID="{09FF8C02-0D84-4524-9477-DC4621D4C6B9}" presName="Name37" presStyleLbl="parChTrans1D2" presStyleIdx="3" presStyleCnt="6"/>
      <dgm:spPr/>
    </dgm:pt>
    <dgm:pt modelId="{0288DFAF-8893-4419-B445-7A07B175134D}" type="pres">
      <dgm:prSet presAssocID="{3EBD7C12-BF9C-4CEF-84E8-1898D29A000A}" presName="hierRoot2" presStyleCnt="0">
        <dgm:presLayoutVars>
          <dgm:hierBranch val="init"/>
        </dgm:presLayoutVars>
      </dgm:prSet>
      <dgm:spPr/>
    </dgm:pt>
    <dgm:pt modelId="{F17384E9-B588-4BEF-9639-C0065C267FBD}" type="pres">
      <dgm:prSet presAssocID="{3EBD7C12-BF9C-4CEF-84E8-1898D29A000A}" presName="rootComposite" presStyleCnt="0"/>
      <dgm:spPr/>
    </dgm:pt>
    <dgm:pt modelId="{E71B571E-EBD9-4F4A-AA5A-938CDA30EC64}" type="pres">
      <dgm:prSet presAssocID="{3EBD7C12-BF9C-4CEF-84E8-1898D29A000A}" presName="rootText" presStyleLbl="node2" presStyleIdx="3" presStyleCnt="5" custScaleX="128585" custScaleY="174148">
        <dgm:presLayoutVars>
          <dgm:chPref val="3"/>
        </dgm:presLayoutVars>
      </dgm:prSet>
      <dgm:spPr/>
    </dgm:pt>
    <dgm:pt modelId="{E8DACBD4-6142-4374-8C32-789CE8499143}" type="pres">
      <dgm:prSet presAssocID="{3EBD7C12-BF9C-4CEF-84E8-1898D29A000A}" presName="rootConnector" presStyleLbl="node2" presStyleIdx="3" presStyleCnt="5"/>
      <dgm:spPr/>
    </dgm:pt>
    <dgm:pt modelId="{234F1A64-5356-43ED-9871-48DAB2E991D2}" type="pres">
      <dgm:prSet presAssocID="{3EBD7C12-BF9C-4CEF-84E8-1898D29A000A}" presName="hierChild4" presStyleCnt="0"/>
      <dgm:spPr/>
    </dgm:pt>
    <dgm:pt modelId="{DF213682-C1DE-4577-BF1B-40AA4A0716DA}" type="pres">
      <dgm:prSet presAssocID="{3EBD7C12-BF9C-4CEF-84E8-1898D29A000A}" presName="hierChild5" presStyleCnt="0"/>
      <dgm:spPr/>
    </dgm:pt>
    <dgm:pt modelId="{209BFDC9-E0BE-46F3-A5E4-E3707E74FEFE}" type="pres">
      <dgm:prSet presAssocID="{3D3A05C4-EF56-43E8-973D-A0CB6E4F7F67}" presName="Name37" presStyleLbl="parChTrans1D2" presStyleIdx="4" presStyleCnt="6"/>
      <dgm:spPr/>
    </dgm:pt>
    <dgm:pt modelId="{CC3BE4FA-CF6F-46B3-8C13-B499E0461575}" type="pres">
      <dgm:prSet presAssocID="{37C7FCE6-9A4B-4890-A18D-A3D6E247F033}" presName="hierRoot2" presStyleCnt="0">
        <dgm:presLayoutVars>
          <dgm:hierBranch val="init"/>
        </dgm:presLayoutVars>
      </dgm:prSet>
      <dgm:spPr/>
    </dgm:pt>
    <dgm:pt modelId="{B82DDD40-469C-4859-92AE-5491A5605F99}" type="pres">
      <dgm:prSet presAssocID="{37C7FCE6-9A4B-4890-A18D-A3D6E247F033}" presName="rootComposite" presStyleCnt="0"/>
      <dgm:spPr/>
    </dgm:pt>
    <dgm:pt modelId="{BF9D927F-BD68-41C1-8A3B-43E344D30A04}" type="pres">
      <dgm:prSet presAssocID="{37C7FCE6-9A4B-4890-A18D-A3D6E247F033}" presName="rootText" presStyleLbl="node2" presStyleIdx="4" presStyleCnt="5" custScaleX="116047" custScaleY="174148">
        <dgm:presLayoutVars>
          <dgm:chPref val="3"/>
        </dgm:presLayoutVars>
      </dgm:prSet>
      <dgm:spPr/>
    </dgm:pt>
    <dgm:pt modelId="{9369BA38-9098-4E7F-8D83-EF43D61F7F38}" type="pres">
      <dgm:prSet presAssocID="{37C7FCE6-9A4B-4890-A18D-A3D6E247F033}" presName="rootConnector" presStyleLbl="node2" presStyleIdx="4" presStyleCnt="5"/>
      <dgm:spPr/>
    </dgm:pt>
    <dgm:pt modelId="{0AE979E2-09F9-4463-ACCA-E5B038FDBDC7}" type="pres">
      <dgm:prSet presAssocID="{37C7FCE6-9A4B-4890-A18D-A3D6E247F033}" presName="hierChild4" presStyleCnt="0"/>
      <dgm:spPr/>
    </dgm:pt>
    <dgm:pt modelId="{FA242359-8805-4CD3-AE25-7CF41505BBC8}" type="pres">
      <dgm:prSet presAssocID="{37C7FCE6-9A4B-4890-A18D-A3D6E247F033}" presName="hierChild5" presStyleCnt="0"/>
      <dgm:spPr/>
    </dgm:pt>
    <dgm:pt modelId="{AB0E5FDA-FC68-44D9-A6FD-16B991078EF1}" type="pres">
      <dgm:prSet presAssocID="{E14F71B5-3DFF-4804-B28F-FB8853246453}" presName="hierChild3" presStyleCnt="0"/>
      <dgm:spPr/>
    </dgm:pt>
    <dgm:pt modelId="{949A5B0D-AC4F-40C7-BC6B-406289C2D605}" type="pres">
      <dgm:prSet presAssocID="{D1552B3F-3DEF-4A90-B906-1700AD5286F6}" presName="Name111" presStyleLbl="parChTrans1D2" presStyleIdx="5" presStyleCnt="6"/>
      <dgm:spPr/>
    </dgm:pt>
    <dgm:pt modelId="{C52D1DCC-9130-403B-A6F5-C83BA7485B6F}" type="pres">
      <dgm:prSet presAssocID="{CA82D00F-F007-4C9C-B4CF-095FA0C7404D}" presName="hierRoot3" presStyleCnt="0">
        <dgm:presLayoutVars>
          <dgm:hierBranch val="init"/>
        </dgm:presLayoutVars>
      </dgm:prSet>
      <dgm:spPr/>
    </dgm:pt>
    <dgm:pt modelId="{6A0C6AD5-6F45-4F2C-91DC-57CABDF5C714}" type="pres">
      <dgm:prSet presAssocID="{CA82D00F-F007-4C9C-B4CF-095FA0C7404D}" presName="rootComposite3" presStyleCnt="0"/>
      <dgm:spPr/>
    </dgm:pt>
    <dgm:pt modelId="{0F629ACF-E85C-4C19-B61E-3250C5F131E3}" type="pres">
      <dgm:prSet presAssocID="{CA82D00F-F007-4C9C-B4CF-095FA0C7404D}" presName="rootText3" presStyleLbl="asst1" presStyleIdx="0" presStyleCnt="1" custScaleX="269299" custScaleY="163438" custLinFactNeighborX="-13945" custLinFactNeighborY="-39543">
        <dgm:presLayoutVars>
          <dgm:chPref val="3"/>
        </dgm:presLayoutVars>
      </dgm:prSet>
      <dgm:spPr/>
    </dgm:pt>
    <dgm:pt modelId="{2F9BFCFB-AE1C-493F-9D14-31728C63D1DE}" type="pres">
      <dgm:prSet presAssocID="{CA82D00F-F007-4C9C-B4CF-095FA0C7404D}" presName="rootConnector3" presStyleLbl="asst1" presStyleIdx="0" presStyleCnt="1"/>
      <dgm:spPr/>
    </dgm:pt>
    <dgm:pt modelId="{621D5216-2686-46F8-ABD1-CBDA4682A64B}" type="pres">
      <dgm:prSet presAssocID="{CA82D00F-F007-4C9C-B4CF-095FA0C7404D}" presName="hierChild6" presStyleCnt="0"/>
      <dgm:spPr/>
    </dgm:pt>
    <dgm:pt modelId="{A437828A-F2C5-4DD8-B3AB-51EBC859AC2D}" type="pres">
      <dgm:prSet presAssocID="{CA82D00F-F007-4C9C-B4CF-095FA0C7404D}" presName="hierChild7" presStyleCnt="0"/>
      <dgm:spPr/>
    </dgm:pt>
  </dgm:ptLst>
  <dgm:cxnLst>
    <dgm:cxn modelId="{EFA6A402-0112-4BE5-ADD0-79C3196E2217}" type="presOf" srcId="{6C433365-9874-454F-8566-F6A6F3A7194E}" destId="{AA5DD0AE-F856-4FBB-B064-2772AD9CDE70}" srcOrd="1" destOrd="0" presId="urn:microsoft.com/office/officeart/2005/8/layout/orgChart1"/>
    <dgm:cxn modelId="{EC4C1706-EEDF-4127-9682-DA7E41B92C52}" srcId="{1B588239-664F-4D80-BEA5-3A93A5AD8CAA}" destId="{E14F71B5-3DFF-4804-B28F-FB8853246453}" srcOrd="0" destOrd="0" parTransId="{ABBDFF54-7A0F-4155-BFC1-86E27B4927B7}" sibTransId="{653FF1A0-39A1-41CF-9256-A90C18437932}"/>
    <dgm:cxn modelId="{6CC63B0D-7899-470F-BB93-3160723CD81D}" type="presOf" srcId="{7CC73E91-9B63-4CBA-BDE6-D073707BC5C2}" destId="{495A3D9D-A122-457E-B266-3E030FE55D22}" srcOrd="1" destOrd="0" presId="urn:microsoft.com/office/officeart/2005/8/layout/orgChart1"/>
    <dgm:cxn modelId="{4E7F510E-66A1-4AD2-875A-4FE659A57D10}" type="presOf" srcId="{1B588239-664F-4D80-BEA5-3A93A5AD8CAA}" destId="{DFF20592-F9D7-49B1-BD70-276F66E97EF4}" srcOrd="0" destOrd="0" presId="urn:microsoft.com/office/officeart/2005/8/layout/orgChart1"/>
    <dgm:cxn modelId="{E6202913-8BC2-4309-9021-3174953F8A03}" type="presOf" srcId="{3EBD7C12-BF9C-4CEF-84E8-1898D29A000A}" destId="{E71B571E-EBD9-4F4A-AA5A-938CDA30EC64}" srcOrd="0" destOrd="0" presId="urn:microsoft.com/office/officeart/2005/8/layout/orgChart1"/>
    <dgm:cxn modelId="{91C3AD13-D6AC-48A2-856A-DF6C614622CE}" type="presOf" srcId="{3D3A05C4-EF56-43E8-973D-A0CB6E4F7F67}" destId="{209BFDC9-E0BE-46F3-A5E4-E3707E74FEFE}" srcOrd="0" destOrd="0" presId="urn:microsoft.com/office/officeart/2005/8/layout/orgChart1"/>
    <dgm:cxn modelId="{47FB7D18-8EF2-4A70-A26B-F246DF42F32F}" srcId="{E14F71B5-3DFF-4804-B28F-FB8853246453}" destId="{37C7FCE6-9A4B-4890-A18D-A3D6E247F033}" srcOrd="5" destOrd="0" parTransId="{3D3A05C4-EF56-43E8-973D-A0CB6E4F7F67}" sibTransId="{C50F640C-408D-4F75-B508-81EA84AA36E1}"/>
    <dgm:cxn modelId="{B7A24D25-0759-4732-B065-403E167A9C25}" type="presOf" srcId="{7CC73E91-9B63-4CBA-BDE6-D073707BC5C2}" destId="{D6E8A5F2-0AC7-45D5-8286-B92117A4DDC5}" srcOrd="0" destOrd="0" presId="urn:microsoft.com/office/officeart/2005/8/layout/orgChart1"/>
    <dgm:cxn modelId="{A820232B-AD3A-4B79-BEF4-E873585FFED9}" type="presOf" srcId="{37C7FCE6-9A4B-4890-A18D-A3D6E247F033}" destId="{9369BA38-9098-4E7F-8D83-EF43D61F7F38}" srcOrd="1" destOrd="0" presId="urn:microsoft.com/office/officeart/2005/8/layout/orgChart1"/>
    <dgm:cxn modelId="{DBABAD31-7A1D-4A34-BFB7-D15E8E87E488}" type="presOf" srcId="{7382DCB0-48D9-4348-A880-711F999D007E}" destId="{EB7A7A82-F7E1-43F3-BEF3-41ED5A310D6E}" srcOrd="0" destOrd="0" presId="urn:microsoft.com/office/officeart/2005/8/layout/orgChart1"/>
    <dgm:cxn modelId="{67C02E35-4AB0-4D02-BBD5-61C26321AE09}" srcId="{E14F71B5-3DFF-4804-B28F-FB8853246453}" destId="{3EBD7C12-BF9C-4CEF-84E8-1898D29A000A}" srcOrd="4" destOrd="0" parTransId="{09FF8C02-0D84-4524-9477-DC4621D4C6B9}" sibTransId="{353F06CF-1901-4535-ABE9-BC8CF0293149}"/>
    <dgm:cxn modelId="{4FFC953A-37F0-4DBE-97DC-02ADFE400FA2}" type="presOf" srcId="{DFB367F9-399F-437E-B14C-A540FE180022}" destId="{105A28FB-3736-4DB9-B463-EF732F706AA8}" srcOrd="0" destOrd="0" presId="urn:microsoft.com/office/officeart/2005/8/layout/orgChart1"/>
    <dgm:cxn modelId="{287A9B54-EEC9-49EC-BFE5-EC6DFAB5EDD7}" type="presOf" srcId="{3EBD7C12-BF9C-4CEF-84E8-1898D29A000A}" destId="{E8DACBD4-6142-4374-8C32-789CE8499143}" srcOrd="1" destOrd="0" presId="urn:microsoft.com/office/officeart/2005/8/layout/orgChart1"/>
    <dgm:cxn modelId="{859B9F5A-BD54-4FA8-9EF8-062B5961EF5E}" srcId="{E14F71B5-3DFF-4804-B28F-FB8853246453}" destId="{7CC73E91-9B63-4CBA-BDE6-D073707BC5C2}" srcOrd="3" destOrd="0" parTransId="{DFB367F9-399F-437E-B14C-A540FE180022}" sibTransId="{BE669E02-221F-437D-9631-024C0A50A941}"/>
    <dgm:cxn modelId="{1815BA81-7E50-429C-B4D9-1AB73B411584}" type="presOf" srcId="{E14F71B5-3DFF-4804-B28F-FB8853246453}" destId="{1EFBA291-390A-48E6-BD49-7F3E066E2EA5}" srcOrd="1" destOrd="0" presId="urn:microsoft.com/office/officeart/2005/8/layout/orgChart1"/>
    <dgm:cxn modelId="{CFE96692-C642-4534-8444-0A9B85A2E44A}" type="presOf" srcId="{6C433365-9874-454F-8566-F6A6F3A7194E}" destId="{6272D0A8-8AD8-4463-9F2F-6361269232D3}" srcOrd="0" destOrd="0" presId="urn:microsoft.com/office/officeart/2005/8/layout/orgChart1"/>
    <dgm:cxn modelId="{C62D0B9B-2652-4134-B6D5-C260ABC9B9B9}" type="presOf" srcId="{D1552B3F-3DEF-4A90-B906-1700AD5286F6}" destId="{949A5B0D-AC4F-40C7-BC6B-406289C2D605}" srcOrd="0" destOrd="0" presId="urn:microsoft.com/office/officeart/2005/8/layout/orgChart1"/>
    <dgm:cxn modelId="{B571F2A5-FAB3-4E2C-B3D5-A00A5404BCF9}" type="presOf" srcId="{37C7FCE6-9A4B-4890-A18D-A3D6E247F033}" destId="{BF9D927F-BD68-41C1-8A3B-43E344D30A04}" srcOrd="0" destOrd="0" presId="urn:microsoft.com/office/officeart/2005/8/layout/orgChart1"/>
    <dgm:cxn modelId="{CF8925B3-7353-40D1-9154-80819F9CC353}" type="presOf" srcId="{101B45C5-D527-4A7E-8041-13E678C15231}" destId="{6EE3778B-9F6E-493B-AFF7-6B234CE37E06}" srcOrd="1" destOrd="0" presId="urn:microsoft.com/office/officeart/2005/8/layout/orgChart1"/>
    <dgm:cxn modelId="{BDCD31C2-4B9E-4776-8D0C-B9879E2A4152}" type="presOf" srcId="{CA82D00F-F007-4C9C-B4CF-095FA0C7404D}" destId="{0F629ACF-E85C-4C19-B61E-3250C5F131E3}" srcOrd="0" destOrd="0" presId="urn:microsoft.com/office/officeart/2005/8/layout/orgChart1"/>
    <dgm:cxn modelId="{FF524DCC-ACE6-4618-9D88-CE770B052D18}" srcId="{E14F71B5-3DFF-4804-B28F-FB8853246453}" destId="{CA82D00F-F007-4C9C-B4CF-095FA0C7404D}" srcOrd="0" destOrd="0" parTransId="{D1552B3F-3DEF-4A90-B906-1700AD5286F6}" sibTransId="{FA35FEA2-3111-4FDA-876E-7DFB54AD7FD4}"/>
    <dgm:cxn modelId="{BC6F72CC-F044-4766-ADC9-44F77132CBEC}" type="presOf" srcId="{101B45C5-D527-4A7E-8041-13E678C15231}" destId="{1375B15C-168C-4277-B7FE-00012CAB552D}" srcOrd="0" destOrd="0" presId="urn:microsoft.com/office/officeart/2005/8/layout/orgChart1"/>
    <dgm:cxn modelId="{F95288D4-1A59-4C0B-8BCD-4240AAD80BAD}" type="presOf" srcId="{E14F71B5-3DFF-4804-B28F-FB8853246453}" destId="{B4C02F65-7473-4F55-BB01-96118CCE1778}" srcOrd="0" destOrd="0" presId="urn:microsoft.com/office/officeart/2005/8/layout/orgChart1"/>
    <dgm:cxn modelId="{CD179BDE-6A94-4479-83C8-78E91137E03F}" srcId="{E14F71B5-3DFF-4804-B28F-FB8853246453}" destId="{6C433365-9874-454F-8566-F6A6F3A7194E}" srcOrd="1" destOrd="0" parTransId="{A591A891-EBCD-4DE4-A85C-61D54A23BB86}" sibTransId="{FB25C531-8056-4C42-BAAE-D1F018E54C48}"/>
    <dgm:cxn modelId="{7F0702E2-B19F-4841-A07E-1637A773FBF2}" type="presOf" srcId="{CA82D00F-F007-4C9C-B4CF-095FA0C7404D}" destId="{2F9BFCFB-AE1C-493F-9D14-31728C63D1DE}" srcOrd="1" destOrd="0" presId="urn:microsoft.com/office/officeart/2005/8/layout/orgChart1"/>
    <dgm:cxn modelId="{54D3E2E6-83A9-4AB9-A146-A3132B857A57}" type="presOf" srcId="{A591A891-EBCD-4DE4-A85C-61D54A23BB86}" destId="{F3A5F3EE-F521-4FDB-BF45-97BFA999B9BB}" srcOrd="0" destOrd="0" presId="urn:microsoft.com/office/officeart/2005/8/layout/orgChart1"/>
    <dgm:cxn modelId="{FBC38CEC-0AE8-44AB-AFF5-D63004A47FB8}" srcId="{E14F71B5-3DFF-4804-B28F-FB8853246453}" destId="{101B45C5-D527-4A7E-8041-13E678C15231}" srcOrd="2" destOrd="0" parTransId="{7382DCB0-48D9-4348-A880-711F999D007E}" sibTransId="{AF5058AA-F041-456D-BD3D-6561735CCAC9}"/>
    <dgm:cxn modelId="{002117FE-E6C0-4374-BF37-9AD296C1FB16}" type="presOf" srcId="{09FF8C02-0D84-4524-9477-DC4621D4C6B9}" destId="{6E665868-1603-43C2-BCFA-12C33FCE0E0E}" srcOrd="0" destOrd="0" presId="urn:microsoft.com/office/officeart/2005/8/layout/orgChart1"/>
    <dgm:cxn modelId="{A8E6CD83-C483-4DD6-98A0-1551E8904848}" type="presParOf" srcId="{DFF20592-F9D7-49B1-BD70-276F66E97EF4}" destId="{50C00C37-FAAA-44F8-9D87-FC36050EB2E3}" srcOrd="0" destOrd="0" presId="urn:microsoft.com/office/officeart/2005/8/layout/orgChart1"/>
    <dgm:cxn modelId="{BF6A7BFE-4650-479D-AD25-E30A6EA82AE6}" type="presParOf" srcId="{50C00C37-FAAA-44F8-9D87-FC36050EB2E3}" destId="{3BCCE481-8F6D-43E9-8F09-0D1965DE5EFB}" srcOrd="0" destOrd="0" presId="urn:microsoft.com/office/officeart/2005/8/layout/orgChart1"/>
    <dgm:cxn modelId="{BC972F30-3F6A-4D92-AF91-D491EE3D8A81}" type="presParOf" srcId="{3BCCE481-8F6D-43E9-8F09-0D1965DE5EFB}" destId="{B4C02F65-7473-4F55-BB01-96118CCE1778}" srcOrd="0" destOrd="0" presId="urn:microsoft.com/office/officeart/2005/8/layout/orgChart1"/>
    <dgm:cxn modelId="{F7EC31B7-1470-448A-AE9D-205140BD9C28}" type="presParOf" srcId="{3BCCE481-8F6D-43E9-8F09-0D1965DE5EFB}" destId="{1EFBA291-390A-48E6-BD49-7F3E066E2EA5}" srcOrd="1" destOrd="0" presId="urn:microsoft.com/office/officeart/2005/8/layout/orgChart1"/>
    <dgm:cxn modelId="{9395196D-D96E-4A03-BD86-6940B5A10629}" type="presParOf" srcId="{50C00C37-FAAA-44F8-9D87-FC36050EB2E3}" destId="{E942842B-A309-4905-931C-5905E05A976F}" srcOrd="1" destOrd="0" presId="urn:microsoft.com/office/officeart/2005/8/layout/orgChart1"/>
    <dgm:cxn modelId="{3D94CA26-79AF-45AD-A2FB-E9DD2C7AD896}" type="presParOf" srcId="{E942842B-A309-4905-931C-5905E05A976F}" destId="{F3A5F3EE-F521-4FDB-BF45-97BFA999B9BB}" srcOrd="0" destOrd="0" presId="urn:microsoft.com/office/officeart/2005/8/layout/orgChart1"/>
    <dgm:cxn modelId="{B4BD1900-2C7B-4108-B61C-1A22463F5F78}" type="presParOf" srcId="{E942842B-A309-4905-931C-5905E05A976F}" destId="{5B7070ED-C12A-4652-B42E-5C57E97961BD}" srcOrd="1" destOrd="0" presId="urn:microsoft.com/office/officeart/2005/8/layout/orgChart1"/>
    <dgm:cxn modelId="{06C5BC43-8065-4B24-87AF-59C4A6427672}" type="presParOf" srcId="{5B7070ED-C12A-4652-B42E-5C57E97961BD}" destId="{0ACAF531-6849-4091-9F81-7DE37E742816}" srcOrd="0" destOrd="0" presId="urn:microsoft.com/office/officeart/2005/8/layout/orgChart1"/>
    <dgm:cxn modelId="{6D031A32-10A0-45C6-A6A8-6154345BDF5B}" type="presParOf" srcId="{0ACAF531-6849-4091-9F81-7DE37E742816}" destId="{6272D0A8-8AD8-4463-9F2F-6361269232D3}" srcOrd="0" destOrd="0" presId="urn:microsoft.com/office/officeart/2005/8/layout/orgChart1"/>
    <dgm:cxn modelId="{D866EEA3-82AF-43FD-86EC-F854E049C762}" type="presParOf" srcId="{0ACAF531-6849-4091-9F81-7DE37E742816}" destId="{AA5DD0AE-F856-4FBB-B064-2772AD9CDE70}" srcOrd="1" destOrd="0" presId="urn:microsoft.com/office/officeart/2005/8/layout/orgChart1"/>
    <dgm:cxn modelId="{EECC5BC2-ECFE-4F13-8CD4-C426850CF93A}" type="presParOf" srcId="{5B7070ED-C12A-4652-B42E-5C57E97961BD}" destId="{F8D2452C-5D20-4C7B-A5C1-4B8C39AECBB4}" srcOrd="1" destOrd="0" presId="urn:microsoft.com/office/officeart/2005/8/layout/orgChart1"/>
    <dgm:cxn modelId="{484225D3-9B71-48B6-A243-49B3E16CD012}" type="presParOf" srcId="{5B7070ED-C12A-4652-B42E-5C57E97961BD}" destId="{D899005A-F63B-4A8A-8C3C-47E2C970C879}" srcOrd="2" destOrd="0" presId="urn:microsoft.com/office/officeart/2005/8/layout/orgChart1"/>
    <dgm:cxn modelId="{6CAF2C2C-8776-4A33-898B-3B1A24B408FB}" type="presParOf" srcId="{E942842B-A309-4905-931C-5905E05A976F}" destId="{EB7A7A82-F7E1-43F3-BEF3-41ED5A310D6E}" srcOrd="2" destOrd="0" presId="urn:microsoft.com/office/officeart/2005/8/layout/orgChart1"/>
    <dgm:cxn modelId="{05626983-120D-43DE-9295-F2B80A69923B}" type="presParOf" srcId="{E942842B-A309-4905-931C-5905E05A976F}" destId="{20C26120-BC6D-467C-9C76-B9AEDE266815}" srcOrd="3" destOrd="0" presId="urn:microsoft.com/office/officeart/2005/8/layout/orgChart1"/>
    <dgm:cxn modelId="{A5200804-0B38-49F9-85AC-03BC70FAAA6C}" type="presParOf" srcId="{20C26120-BC6D-467C-9C76-B9AEDE266815}" destId="{A80D5B1C-B078-4451-928C-94D94D884DAF}" srcOrd="0" destOrd="0" presId="urn:microsoft.com/office/officeart/2005/8/layout/orgChart1"/>
    <dgm:cxn modelId="{018EAAA0-2EFD-430E-97B1-022DDE032D77}" type="presParOf" srcId="{A80D5B1C-B078-4451-928C-94D94D884DAF}" destId="{1375B15C-168C-4277-B7FE-00012CAB552D}" srcOrd="0" destOrd="0" presId="urn:microsoft.com/office/officeart/2005/8/layout/orgChart1"/>
    <dgm:cxn modelId="{01336CD2-FD06-446D-992B-7B85FCDFF45C}" type="presParOf" srcId="{A80D5B1C-B078-4451-928C-94D94D884DAF}" destId="{6EE3778B-9F6E-493B-AFF7-6B234CE37E06}" srcOrd="1" destOrd="0" presId="urn:microsoft.com/office/officeart/2005/8/layout/orgChart1"/>
    <dgm:cxn modelId="{868F7DDB-958C-4CC2-B72A-65AB05BEE305}" type="presParOf" srcId="{20C26120-BC6D-467C-9C76-B9AEDE266815}" destId="{4D5B94E1-605D-4CBA-9A86-EAF675BCB35C}" srcOrd="1" destOrd="0" presId="urn:microsoft.com/office/officeart/2005/8/layout/orgChart1"/>
    <dgm:cxn modelId="{01E2F8EE-3995-47BA-8620-20CB36D80B37}" type="presParOf" srcId="{20C26120-BC6D-467C-9C76-B9AEDE266815}" destId="{7D3CBD16-3B5D-4715-856E-8AB0CE4323D6}" srcOrd="2" destOrd="0" presId="urn:microsoft.com/office/officeart/2005/8/layout/orgChart1"/>
    <dgm:cxn modelId="{23D04EFD-8D79-4237-B845-8FB69F059E9A}" type="presParOf" srcId="{E942842B-A309-4905-931C-5905E05A976F}" destId="{105A28FB-3736-4DB9-B463-EF732F706AA8}" srcOrd="4" destOrd="0" presId="urn:microsoft.com/office/officeart/2005/8/layout/orgChart1"/>
    <dgm:cxn modelId="{19887ADB-CF7C-4205-BF51-06D3444A0EC6}" type="presParOf" srcId="{E942842B-A309-4905-931C-5905E05A976F}" destId="{FEEBD9C4-230B-404B-B27D-25A004181A04}" srcOrd="5" destOrd="0" presId="urn:microsoft.com/office/officeart/2005/8/layout/orgChart1"/>
    <dgm:cxn modelId="{961E00B6-C2FF-4526-B81C-6A47D7256A52}" type="presParOf" srcId="{FEEBD9C4-230B-404B-B27D-25A004181A04}" destId="{6AA415EB-0647-49DB-95BE-6E0436754260}" srcOrd="0" destOrd="0" presId="urn:microsoft.com/office/officeart/2005/8/layout/orgChart1"/>
    <dgm:cxn modelId="{4D3D9A4B-79F2-457D-8D17-C4432F70F2A0}" type="presParOf" srcId="{6AA415EB-0647-49DB-95BE-6E0436754260}" destId="{D6E8A5F2-0AC7-45D5-8286-B92117A4DDC5}" srcOrd="0" destOrd="0" presId="urn:microsoft.com/office/officeart/2005/8/layout/orgChart1"/>
    <dgm:cxn modelId="{5D3BA0CF-4E30-4A78-932A-01FDCE8E76D6}" type="presParOf" srcId="{6AA415EB-0647-49DB-95BE-6E0436754260}" destId="{495A3D9D-A122-457E-B266-3E030FE55D22}" srcOrd="1" destOrd="0" presId="urn:microsoft.com/office/officeart/2005/8/layout/orgChart1"/>
    <dgm:cxn modelId="{89159109-2612-4EC1-8DBE-EC8AB445F3F7}" type="presParOf" srcId="{FEEBD9C4-230B-404B-B27D-25A004181A04}" destId="{028FF55D-B30B-4B37-822C-0AD93BFC482B}" srcOrd="1" destOrd="0" presId="urn:microsoft.com/office/officeart/2005/8/layout/orgChart1"/>
    <dgm:cxn modelId="{A9FA8B66-FE4F-4E75-A4AD-2F694F746FFC}" type="presParOf" srcId="{FEEBD9C4-230B-404B-B27D-25A004181A04}" destId="{EEB006F0-DB83-47C1-BC5A-83D6A9A0B0DF}" srcOrd="2" destOrd="0" presId="urn:microsoft.com/office/officeart/2005/8/layout/orgChart1"/>
    <dgm:cxn modelId="{D02F8B68-9DBD-449E-807D-B2EC286802E3}" type="presParOf" srcId="{E942842B-A309-4905-931C-5905E05A976F}" destId="{6E665868-1603-43C2-BCFA-12C33FCE0E0E}" srcOrd="6" destOrd="0" presId="urn:microsoft.com/office/officeart/2005/8/layout/orgChart1"/>
    <dgm:cxn modelId="{6C9090A2-84B8-4241-AEF8-3452FEBD4EF0}" type="presParOf" srcId="{E942842B-A309-4905-931C-5905E05A976F}" destId="{0288DFAF-8893-4419-B445-7A07B175134D}" srcOrd="7" destOrd="0" presId="urn:microsoft.com/office/officeart/2005/8/layout/orgChart1"/>
    <dgm:cxn modelId="{2FF84E0B-9525-4367-8818-CF46C40C2265}" type="presParOf" srcId="{0288DFAF-8893-4419-B445-7A07B175134D}" destId="{F17384E9-B588-4BEF-9639-C0065C267FBD}" srcOrd="0" destOrd="0" presId="urn:microsoft.com/office/officeart/2005/8/layout/orgChart1"/>
    <dgm:cxn modelId="{0302DE34-9B38-4C01-BF60-D3F4C5451286}" type="presParOf" srcId="{F17384E9-B588-4BEF-9639-C0065C267FBD}" destId="{E71B571E-EBD9-4F4A-AA5A-938CDA30EC64}" srcOrd="0" destOrd="0" presId="urn:microsoft.com/office/officeart/2005/8/layout/orgChart1"/>
    <dgm:cxn modelId="{D496CAF1-0E87-48D9-A06F-8030C8E4D513}" type="presParOf" srcId="{F17384E9-B588-4BEF-9639-C0065C267FBD}" destId="{E8DACBD4-6142-4374-8C32-789CE8499143}" srcOrd="1" destOrd="0" presId="urn:microsoft.com/office/officeart/2005/8/layout/orgChart1"/>
    <dgm:cxn modelId="{E13A66D4-B3E2-448A-AE04-8795EBBF6BE0}" type="presParOf" srcId="{0288DFAF-8893-4419-B445-7A07B175134D}" destId="{234F1A64-5356-43ED-9871-48DAB2E991D2}" srcOrd="1" destOrd="0" presId="urn:microsoft.com/office/officeart/2005/8/layout/orgChart1"/>
    <dgm:cxn modelId="{D19C50AE-E3BE-4CA4-8325-B0F059EE4BD3}" type="presParOf" srcId="{0288DFAF-8893-4419-B445-7A07B175134D}" destId="{DF213682-C1DE-4577-BF1B-40AA4A0716DA}" srcOrd="2" destOrd="0" presId="urn:microsoft.com/office/officeart/2005/8/layout/orgChart1"/>
    <dgm:cxn modelId="{531D2846-5FDF-4765-A6A8-1C3FFDF3870E}" type="presParOf" srcId="{E942842B-A309-4905-931C-5905E05A976F}" destId="{209BFDC9-E0BE-46F3-A5E4-E3707E74FEFE}" srcOrd="8" destOrd="0" presId="urn:microsoft.com/office/officeart/2005/8/layout/orgChart1"/>
    <dgm:cxn modelId="{A6F6952D-2DBF-4AD5-B6C9-A53005EA66E2}" type="presParOf" srcId="{E942842B-A309-4905-931C-5905E05A976F}" destId="{CC3BE4FA-CF6F-46B3-8C13-B499E0461575}" srcOrd="9" destOrd="0" presId="urn:microsoft.com/office/officeart/2005/8/layout/orgChart1"/>
    <dgm:cxn modelId="{13CAA66D-1BC3-41F6-9901-A6F24C30020B}" type="presParOf" srcId="{CC3BE4FA-CF6F-46B3-8C13-B499E0461575}" destId="{B82DDD40-469C-4859-92AE-5491A5605F99}" srcOrd="0" destOrd="0" presId="urn:microsoft.com/office/officeart/2005/8/layout/orgChart1"/>
    <dgm:cxn modelId="{709A869A-AFAD-4D2F-8A93-48B7E94D666D}" type="presParOf" srcId="{B82DDD40-469C-4859-92AE-5491A5605F99}" destId="{BF9D927F-BD68-41C1-8A3B-43E344D30A04}" srcOrd="0" destOrd="0" presId="urn:microsoft.com/office/officeart/2005/8/layout/orgChart1"/>
    <dgm:cxn modelId="{8F927215-6979-41C2-8410-7B75F5FE3EC1}" type="presParOf" srcId="{B82DDD40-469C-4859-92AE-5491A5605F99}" destId="{9369BA38-9098-4E7F-8D83-EF43D61F7F38}" srcOrd="1" destOrd="0" presId="urn:microsoft.com/office/officeart/2005/8/layout/orgChart1"/>
    <dgm:cxn modelId="{1D95EE92-4F0D-4B4E-8495-A26531D790EC}" type="presParOf" srcId="{CC3BE4FA-CF6F-46B3-8C13-B499E0461575}" destId="{0AE979E2-09F9-4463-ACCA-E5B038FDBDC7}" srcOrd="1" destOrd="0" presId="urn:microsoft.com/office/officeart/2005/8/layout/orgChart1"/>
    <dgm:cxn modelId="{169C8D9F-DB3C-4C04-BA98-D46277CAF0A2}" type="presParOf" srcId="{CC3BE4FA-CF6F-46B3-8C13-B499E0461575}" destId="{FA242359-8805-4CD3-AE25-7CF41505BBC8}" srcOrd="2" destOrd="0" presId="urn:microsoft.com/office/officeart/2005/8/layout/orgChart1"/>
    <dgm:cxn modelId="{6516F2FF-665A-46A4-90A2-2E7DE55C741F}" type="presParOf" srcId="{50C00C37-FAAA-44F8-9D87-FC36050EB2E3}" destId="{AB0E5FDA-FC68-44D9-A6FD-16B991078EF1}" srcOrd="2" destOrd="0" presId="urn:microsoft.com/office/officeart/2005/8/layout/orgChart1"/>
    <dgm:cxn modelId="{A931F8B1-4D3E-4062-8EA4-19A19E7E5C93}" type="presParOf" srcId="{AB0E5FDA-FC68-44D9-A6FD-16B991078EF1}" destId="{949A5B0D-AC4F-40C7-BC6B-406289C2D605}" srcOrd="0" destOrd="0" presId="urn:microsoft.com/office/officeart/2005/8/layout/orgChart1"/>
    <dgm:cxn modelId="{4DCA171B-0C3B-4085-A653-CA7218551345}" type="presParOf" srcId="{AB0E5FDA-FC68-44D9-A6FD-16B991078EF1}" destId="{C52D1DCC-9130-403B-A6F5-C83BA7485B6F}" srcOrd="1" destOrd="0" presId="urn:microsoft.com/office/officeart/2005/8/layout/orgChart1"/>
    <dgm:cxn modelId="{02C3AAB4-644B-4F3C-B030-F941C819025C}" type="presParOf" srcId="{C52D1DCC-9130-403B-A6F5-C83BA7485B6F}" destId="{6A0C6AD5-6F45-4F2C-91DC-57CABDF5C714}" srcOrd="0" destOrd="0" presId="urn:microsoft.com/office/officeart/2005/8/layout/orgChart1"/>
    <dgm:cxn modelId="{73059144-9223-4CC4-A053-F390496B4A3C}" type="presParOf" srcId="{6A0C6AD5-6F45-4F2C-91DC-57CABDF5C714}" destId="{0F629ACF-E85C-4C19-B61E-3250C5F131E3}" srcOrd="0" destOrd="0" presId="urn:microsoft.com/office/officeart/2005/8/layout/orgChart1"/>
    <dgm:cxn modelId="{040B1FC8-BDDB-4DCE-80BB-798493AE5830}" type="presParOf" srcId="{6A0C6AD5-6F45-4F2C-91DC-57CABDF5C714}" destId="{2F9BFCFB-AE1C-493F-9D14-31728C63D1DE}" srcOrd="1" destOrd="0" presId="urn:microsoft.com/office/officeart/2005/8/layout/orgChart1"/>
    <dgm:cxn modelId="{AF65D8F8-231F-4536-A519-E9F8C5FE5A17}" type="presParOf" srcId="{C52D1DCC-9130-403B-A6F5-C83BA7485B6F}" destId="{621D5216-2686-46F8-ABD1-CBDA4682A64B}" srcOrd="1" destOrd="0" presId="urn:microsoft.com/office/officeart/2005/8/layout/orgChart1"/>
    <dgm:cxn modelId="{5E1FD793-299E-4385-BC7E-0CB2751A6644}" type="presParOf" srcId="{C52D1DCC-9130-403B-A6F5-C83BA7485B6F}" destId="{A437828A-F2C5-4DD8-B3AB-51EBC859AC2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11914-165D-4D5F-96B5-D31FD5C94FBD}" type="doc">
      <dgm:prSet loTypeId="urn:microsoft.com/office/officeart/2005/8/layout/process4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CE2DFE7-F699-4ADD-BFAF-ECA8AC886242}">
      <dgm:prSet phldrT="[Текст]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b="1" dirty="0">
              <a:solidFill>
                <a:srgbClr val="003300"/>
              </a:solidFill>
              <a:latin typeface="Times New Roman" panose="02020603050405020304" pitchFamily="18" charset="0"/>
            </a:rPr>
            <a:t>Составление проекта бюджета</a:t>
          </a:r>
          <a:endParaRPr lang="ru-RU" dirty="0">
            <a:solidFill>
              <a:srgbClr val="003300"/>
            </a:solidFill>
          </a:endParaRPr>
        </a:p>
      </dgm:t>
    </dgm:pt>
    <dgm:pt modelId="{B5470ADF-11D4-4DBA-A447-FD61ECC4CE50}" type="parTrans" cxnId="{B7776792-520C-4853-95E4-21EC068001F8}">
      <dgm:prSet/>
      <dgm:spPr/>
      <dgm:t>
        <a:bodyPr/>
        <a:lstStyle/>
        <a:p>
          <a:endParaRPr lang="ru-RU"/>
        </a:p>
      </dgm:t>
    </dgm:pt>
    <dgm:pt modelId="{1F25780C-46D1-4DF3-AD1E-1563EB15E0DF}" type="sibTrans" cxnId="{B7776792-520C-4853-95E4-21EC068001F8}">
      <dgm:prSet/>
      <dgm:spPr/>
      <dgm:t>
        <a:bodyPr/>
        <a:lstStyle/>
        <a:p>
          <a:endParaRPr lang="ru-RU"/>
        </a:p>
      </dgm:t>
    </dgm:pt>
    <dgm:pt modelId="{FF282D8C-D976-4C24-BB90-9B8CC78C50C9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sz="2000" b="1" dirty="0">
              <a:solidFill>
                <a:srgbClr val="003300"/>
              </a:solidFill>
              <a:latin typeface="Times New Roman" panose="02020603050405020304" pitchFamily="18" charset="0"/>
            </a:rPr>
            <a:t>Утверждение бюджета</a:t>
          </a:r>
          <a:endParaRPr lang="ru-RU" sz="2000" dirty="0">
            <a:solidFill>
              <a:srgbClr val="003300"/>
            </a:solidFill>
          </a:endParaRPr>
        </a:p>
      </dgm:t>
    </dgm:pt>
    <dgm:pt modelId="{9E1D63DE-9C66-46BE-8A06-9F5848CE4E13}" type="parTrans" cxnId="{2C2FC280-BCA9-4A82-AC2B-BAF3F1CB087E}">
      <dgm:prSet/>
      <dgm:spPr/>
      <dgm:t>
        <a:bodyPr/>
        <a:lstStyle/>
        <a:p>
          <a:endParaRPr lang="ru-RU"/>
        </a:p>
      </dgm:t>
    </dgm:pt>
    <dgm:pt modelId="{7AA13D5D-5430-40E7-816A-9A105F57D1F5}" type="sibTrans" cxnId="{2C2FC280-BCA9-4A82-AC2B-BAF3F1CB087E}">
      <dgm:prSet/>
      <dgm:spPr/>
      <dgm:t>
        <a:bodyPr/>
        <a:lstStyle/>
        <a:p>
          <a:endParaRPr lang="ru-RU"/>
        </a:p>
      </dgm:t>
    </dgm:pt>
    <dgm:pt modelId="{CE8B14E1-A04C-4F1A-8DF2-137838F5B19D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sz="2000" b="1" dirty="0">
              <a:solidFill>
                <a:srgbClr val="003300"/>
              </a:solidFill>
              <a:latin typeface="Times New Roman" panose="02020603050405020304" pitchFamily="18" charset="0"/>
            </a:rPr>
            <a:t>Исполнение бюджета</a:t>
          </a:r>
          <a:endParaRPr lang="ru-RU" sz="2000" dirty="0">
            <a:solidFill>
              <a:srgbClr val="003300"/>
            </a:solidFill>
          </a:endParaRPr>
        </a:p>
      </dgm:t>
    </dgm:pt>
    <dgm:pt modelId="{D045D135-CAF7-486C-A0B2-C5430C482581}" type="parTrans" cxnId="{153DED15-76B4-4B4C-807D-C9331BBDE19B}">
      <dgm:prSet/>
      <dgm:spPr/>
      <dgm:t>
        <a:bodyPr/>
        <a:lstStyle/>
        <a:p>
          <a:endParaRPr lang="ru-RU"/>
        </a:p>
      </dgm:t>
    </dgm:pt>
    <dgm:pt modelId="{CAFC2CBB-091A-4D3D-9409-EE0546950A88}" type="sibTrans" cxnId="{153DED15-76B4-4B4C-807D-C9331BBDE19B}">
      <dgm:prSet/>
      <dgm:spPr/>
      <dgm:t>
        <a:bodyPr/>
        <a:lstStyle/>
        <a:p>
          <a:endParaRPr lang="ru-RU"/>
        </a:p>
      </dgm:t>
    </dgm:pt>
    <dgm:pt modelId="{582F9923-C68E-4794-84E7-5A0AEE071C1D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sz="2000" b="1" dirty="0">
              <a:solidFill>
                <a:srgbClr val="003300"/>
              </a:solidFill>
              <a:latin typeface="Times New Roman" panose="02020603050405020304" pitchFamily="18" charset="0"/>
            </a:rPr>
            <a:t>Составление отчета об исполнении бюджета</a:t>
          </a:r>
          <a:endParaRPr lang="ru-RU" sz="2000" dirty="0">
            <a:solidFill>
              <a:srgbClr val="003300"/>
            </a:solidFill>
          </a:endParaRPr>
        </a:p>
      </dgm:t>
    </dgm:pt>
    <dgm:pt modelId="{B4797A51-6CAE-4B1B-9683-734E3E94E3C5}" type="parTrans" cxnId="{315B39EC-4EEA-4681-B454-09F4833FDB0A}">
      <dgm:prSet/>
      <dgm:spPr/>
      <dgm:t>
        <a:bodyPr/>
        <a:lstStyle/>
        <a:p>
          <a:endParaRPr lang="ru-RU"/>
        </a:p>
      </dgm:t>
    </dgm:pt>
    <dgm:pt modelId="{FA283420-2D91-4799-B35C-1C8EB753BD1C}" type="sibTrans" cxnId="{315B39EC-4EEA-4681-B454-09F4833FDB0A}">
      <dgm:prSet/>
      <dgm:spPr/>
      <dgm:t>
        <a:bodyPr/>
        <a:lstStyle/>
        <a:p>
          <a:endParaRPr lang="ru-RU"/>
        </a:p>
      </dgm:t>
    </dgm:pt>
    <dgm:pt modelId="{310792C5-2469-4CAF-B886-FF53C9A59F76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sz="2000" b="1" dirty="0">
              <a:solidFill>
                <a:srgbClr val="003300"/>
              </a:solidFill>
              <a:latin typeface="Times New Roman" panose="02020603050405020304" pitchFamily="18" charset="0"/>
            </a:rPr>
            <a:t>Утверждение отчета об исполнении бюджета</a:t>
          </a:r>
          <a:endParaRPr lang="ru-RU" sz="2000" dirty="0">
            <a:solidFill>
              <a:srgbClr val="003300"/>
            </a:solidFill>
          </a:endParaRPr>
        </a:p>
      </dgm:t>
    </dgm:pt>
    <dgm:pt modelId="{43A2F774-2778-4FF7-B184-D157B8EC815C}" type="parTrans" cxnId="{1DB8FADF-9E57-438D-AEEC-8D8D59AC6D60}">
      <dgm:prSet/>
      <dgm:spPr/>
      <dgm:t>
        <a:bodyPr/>
        <a:lstStyle/>
        <a:p>
          <a:endParaRPr lang="ru-RU"/>
        </a:p>
      </dgm:t>
    </dgm:pt>
    <dgm:pt modelId="{316E82AD-4157-4A72-B3DF-FE5A04313EC0}" type="sibTrans" cxnId="{1DB8FADF-9E57-438D-AEEC-8D8D59AC6D60}">
      <dgm:prSet/>
      <dgm:spPr/>
      <dgm:t>
        <a:bodyPr/>
        <a:lstStyle/>
        <a:p>
          <a:endParaRPr lang="ru-RU"/>
        </a:p>
      </dgm:t>
    </dgm:pt>
    <dgm:pt modelId="{0D9528B1-C9C9-4EFB-98C8-6F7926A423C8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sz="2000" b="1" dirty="0">
              <a:solidFill>
                <a:srgbClr val="003300"/>
              </a:solidFill>
              <a:latin typeface="Times New Roman" panose="02020603050405020304" pitchFamily="18" charset="0"/>
            </a:rPr>
            <a:t>Рассмотрение проекта бюджета</a:t>
          </a:r>
          <a:endParaRPr lang="ru-RU" sz="2000" dirty="0">
            <a:solidFill>
              <a:srgbClr val="003300"/>
            </a:solidFill>
          </a:endParaRPr>
        </a:p>
      </dgm:t>
    </dgm:pt>
    <dgm:pt modelId="{41365772-3FE8-47FF-B74C-BD1E301E66B6}" type="sibTrans" cxnId="{8241EDF2-7611-444D-8237-9BA42F01FD63}">
      <dgm:prSet/>
      <dgm:spPr/>
      <dgm:t>
        <a:bodyPr/>
        <a:lstStyle/>
        <a:p>
          <a:endParaRPr lang="ru-RU"/>
        </a:p>
      </dgm:t>
    </dgm:pt>
    <dgm:pt modelId="{D50235D4-10CB-4056-A180-3767A67760F8}" type="parTrans" cxnId="{8241EDF2-7611-444D-8237-9BA42F01FD63}">
      <dgm:prSet/>
      <dgm:spPr/>
      <dgm:t>
        <a:bodyPr/>
        <a:lstStyle/>
        <a:p>
          <a:endParaRPr lang="ru-RU"/>
        </a:p>
      </dgm:t>
    </dgm:pt>
    <dgm:pt modelId="{090E4979-F97A-421F-ACDC-D203C85C0D37}" type="pres">
      <dgm:prSet presAssocID="{D2F11914-165D-4D5F-96B5-D31FD5C94FBD}" presName="Name0" presStyleCnt="0">
        <dgm:presLayoutVars>
          <dgm:dir/>
          <dgm:animLvl val="lvl"/>
          <dgm:resizeHandles val="exact"/>
        </dgm:presLayoutVars>
      </dgm:prSet>
      <dgm:spPr/>
    </dgm:pt>
    <dgm:pt modelId="{C1B6934F-2955-4C36-8261-407F9C9B42A7}" type="pres">
      <dgm:prSet presAssocID="{310792C5-2469-4CAF-B886-FF53C9A59F76}" presName="boxAndChildren" presStyleCnt="0"/>
      <dgm:spPr/>
    </dgm:pt>
    <dgm:pt modelId="{7C759324-E44A-4610-A9FC-0AAC1E2A6A44}" type="pres">
      <dgm:prSet presAssocID="{310792C5-2469-4CAF-B886-FF53C9A59F76}" presName="parentTextBox" presStyleLbl="node1" presStyleIdx="0" presStyleCnt="6"/>
      <dgm:spPr/>
    </dgm:pt>
    <dgm:pt modelId="{82D8E461-1100-4E48-9A9C-F93F7E4018A0}" type="pres">
      <dgm:prSet presAssocID="{FA283420-2D91-4799-B35C-1C8EB753BD1C}" presName="sp" presStyleCnt="0"/>
      <dgm:spPr/>
    </dgm:pt>
    <dgm:pt modelId="{2C581DD5-7461-4DA9-BB02-C9584C588A61}" type="pres">
      <dgm:prSet presAssocID="{582F9923-C68E-4794-84E7-5A0AEE071C1D}" presName="arrowAndChildren" presStyleCnt="0"/>
      <dgm:spPr/>
    </dgm:pt>
    <dgm:pt modelId="{50642F5A-C857-40AB-977D-5FE20D63A7B5}" type="pres">
      <dgm:prSet presAssocID="{582F9923-C68E-4794-84E7-5A0AEE071C1D}" presName="parentTextArrow" presStyleLbl="node1" presStyleIdx="1" presStyleCnt="6"/>
      <dgm:spPr/>
    </dgm:pt>
    <dgm:pt modelId="{7134A121-3B2B-43CB-9189-A941A6023361}" type="pres">
      <dgm:prSet presAssocID="{CAFC2CBB-091A-4D3D-9409-EE0546950A88}" presName="sp" presStyleCnt="0"/>
      <dgm:spPr/>
    </dgm:pt>
    <dgm:pt modelId="{8F901BCE-8A1B-4014-8F9C-1D3458F47AF8}" type="pres">
      <dgm:prSet presAssocID="{CE8B14E1-A04C-4F1A-8DF2-137838F5B19D}" presName="arrowAndChildren" presStyleCnt="0"/>
      <dgm:spPr/>
    </dgm:pt>
    <dgm:pt modelId="{337147A7-7E4E-48A7-AD27-47E99FF9C09A}" type="pres">
      <dgm:prSet presAssocID="{CE8B14E1-A04C-4F1A-8DF2-137838F5B19D}" presName="parentTextArrow" presStyleLbl="node1" presStyleIdx="2" presStyleCnt="6"/>
      <dgm:spPr/>
    </dgm:pt>
    <dgm:pt modelId="{23517BDB-21D3-46F2-9662-74686A922A72}" type="pres">
      <dgm:prSet presAssocID="{7AA13D5D-5430-40E7-816A-9A105F57D1F5}" presName="sp" presStyleCnt="0"/>
      <dgm:spPr/>
    </dgm:pt>
    <dgm:pt modelId="{E029DB13-042A-4027-A249-B37EFFEE75EB}" type="pres">
      <dgm:prSet presAssocID="{FF282D8C-D976-4C24-BB90-9B8CC78C50C9}" presName="arrowAndChildren" presStyleCnt="0"/>
      <dgm:spPr/>
    </dgm:pt>
    <dgm:pt modelId="{6B90DF67-2250-4008-8277-45DEF09AEFBD}" type="pres">
      <dgm:prSet presAssocID="{FF282D8C-D976-4C24-BB90-9B8CC78C50C9}" presName="parentTextArrow" presStyleLbl="node1" presStyleIdx="3" presStyleCnt="6"/>
      <dgm:spPr/>
    </dgm:pt>
    <dgm:pt modelId="{D89B499F-BF24-48B1-AEC0-A7AA96CC5D1B}" type="pres">
      <dgm:prSet presAssocID="{41365772-3FE8-47FF-B74C-BD1E301E66B6}" presName="sp" presStyleCnt="0"/>
      <dgm:spPr/>
    </dgm:pt>
    <dgm:pt modelId="{E0F882F6-8100-4B8E-A7B3-24AF2FC4A7F8}" type="pres">
      <dgm:prSet presAssocID="{0D9528B1-C9C9-4EFB-98C8-6F7926A423C8}" presName="arrowAndChildren" presStyleCnt="0"/>
      <dgm:spPr/>
    </dgm:pt>
    <dgm:pt modelId="{E36F7072-886D-4CE1-9BC2-B4C5B709E601}" type="pres">
      <dgm:prSet presAssocID="{0D9528B1-C9C9-4EFB-98C8-6F7926A423C8}" presName="parentTextArrow" presStyleLbl="node1" presStyleIdx="4" presStyleCnt="6"/>
      <dgm:spPr/>
    </dgm:pt>
    <dgm:pt modelId="{1E27C735-CDBC-4D60-B877-D47EF40E514D}" type="pres">
      <dgm:prSet presAssocID="{1F25780C-46D1-4DF3-AD1E-1563EB15E0DF}" presName="sp" presStyleCnt="0"/>
      <dgm:spPr/>
    </dgm:pt>
    <dgm:pt modelId="{9DDA08EC-CAB7-4E52-8795-3DD992B1D478}" type="pres">
      <dgm:prSet presAssocID="{4CE2DFE7-F699-4ADD-BFAF-ECA8AC886242}" presName="arrowAndChildren" presStyleCnt="0"/>
      <dgm:spPr/>
    </dgm:pt>
    <dgm:pt modelId="{F0F0E9EF-277C-47FF-A394-5450A0C5C191}" type="pres">
      <dgm:prSet presAssocID="{4CE2DFE7-F699-4ADD-BFAF-ECA8AC886242}" presName="parentTextArrow" presStyleLbl="node1" presStyleIdx="5" presStyleCnt="6"/>
      <dgm:spPr/>
    </dgm:pt>
  </dgm:ptLst>
  <dgm:cxnLst>
    <dgm:cxn modelId="{153DED15-76B4-4B4C-807D-C9331BBDE19B}" srcId="{D2F11914-165D-4D5F-96B5-D31FD5C94FBD}" destId="{CE8B14E1-A04C-4F1A-8DF2-137838F5B19D}" srcOrd="3" destOrd="0" parTransId="{D045D135-CAF7-486C-A0B2-C5430C482581}" sibTransId="{CAFC2CBB-091A-4D3D-9409-EE0546950A88}"/>
    <dgm:cxn modelId="{427CA31C-1757-416C-B424-34BA5D76636E}" type="presOf" srcId="{582F9923-C68E-4794-84E7-5A0AEE071C1D}" destId="{50642F5A-C857-40AB-977D-5FE20D63A7B5}" srcOrd="0" destOrd="0" presId="urn:microsoft.com/office/officeart/2005/8/layout/process4"/>
    <dgm:cxn modelId="{5377A12A-FE55-413B-BB74-AAE739F1006E}" type="presOf" srcId="{CE8B14E1-A04C-4F1A-8DF2-137838F5B19D}" destId="{337147A7-7E4E-48A7-AD27-47E99FF9C09A}" srcOrd="0" destOrd="0" presId="urn:microsoft.com/office/officeart/2005/8/layout/process4"/>
    <dgm:cxn modelId="{E0F4A97E-772C-4FA0-8A5B-9FF6835B0E7E}" type="presOf" srcId="{310792C5-2469-4CAF-B886-FF53C9A59F76}" destId="{7C759324-E44A-4610-A9FC-0AAC1E2A6A44}" srcOrd="0" destOrd="0" presId="urn:microsoft.com/office/officeart/2005/8/layout/process4"/>
    <dgm:cxn modelId="{2C2FC280-BCA9-4A82-AC2B-BAF3F1CB087E}" srcId="{D2F11914-165D-4D5F-96B5-D31FD5C94FBD}" destId="{FF282D8C-D976-4C24-BB90-9B8CC78C50C9}" srcOrd="2" destOrd="0" parTransId="{9E1D63DE-9C66-46BE-8A06-9F5848CE4E13}" sibTransId="{7AA13D5D-5430-40E7-816A-9A105F57D1F5}"/>
    <dgm:cxn modelId="{B7776792-520C-4853-95E4-21EC068001F8}" srcId="{D2F11914-165D-4D5F-96B5-D31FD5C94FBD}" destId="{4CE2DFE7-F699-4ADD-BFAF-ECA8AC886242}" srcOrd="0" destOrd="0" parTransId="{B5470ADF-11D4-4DBA-A447-FD61ECC4CE50}" sibTransId="{1F25780C-46D1-4DF3-AD1E-1563EB15E0DF}"/>
    <dgm:cxn modelId="{FFEBCDA2-C813-4F2F-B34E-850F157EE59B}" type="presOf" srcId="{0D9528B1-C9C9-4EFB-98C8-6F7926A423C8}" destId="{E36F7072-886D-4CE1-9BC2-B4C5B709E601}" srcOrd="0" destOrd="0" presId="urn:microsoft.com/office/officeart/2005/8/layout/process4"/>
    <dgm:cxn modelId="{4D29B3B6-5A7F-469A-BBBE-A4B0AFD3148E}" type="presOf" srcId="{FF282D8C-D976-4C24-BB90-9B8CC78C50C9}" destId="{6B90DF67-2250-4008-8277-45DEF09AEFBD}" srcOrd="0" destOrd="0" presId="urn:microsoft.com/office/officeart/2005/8/layout/process4"/>
    <dgm:cxn modelId="{BFED65B8-5456-41B7-8319-53255F3444B8}" type="presOf" srcId="{4CE2DFE7-F699-4ADD-BFAF-ECA8AC886242}" destId="{F0F0E9EF-277C-47FF-A394-5450A0C5C191}" srcOrd="0" destOrd="0" presId="urn:microsoft.com/office/officeart/2005/8/layout/process4"/>
    <dgm:cxn modelId="{424617D0-93F0-4380-8F56-D82665E5A14F}" type="presOf" srcId="{D2F11914-165D-4D5F-96B5-D31FD5C94FBD}" destId="{090E4979-F97A-421F-ACDC-D203C85C0D37}" srcOrd="0" destOrd="0" presId="urn:microsoft.com/office/officeart/2005/8/layout/process4"/>
    <dgm:cxn modelId="{1DB8FADF-9E57-438D-AEEC-8D8D59AC6D60}" srcId="{D2F11914-165D-4D5F-96B5-D31FD5C94FBD}" destId="{310792C5-2469-4CAF-B886-FF53C9A59F76}" srcOrd="5" destOrd="0" parTransId="{43A2F774-2778-4FF7-B184-D157B8EC815C}" sibTransId="{316E82AD-4157-4A72-B3DF-FE5A04313EC0}"/>
    <dgm:cxn modelId="{315B39EC-4EEA-4681-B454-09F4833FDB0A}" srcId="{D2F11914-165D-4D5F-96B5-D31FD5C94FBD}" destId="{582F9923-C68E-4794-84E7-5A0AEE071C1D}" srcOrd="4" destOrd="0" parTransId="{B4797A51-6CAE-4B1B-9683-734E3E94E3C5}" sibTransId="{FA283420-2D91-4799-B35C-1C8EB753BD1C}"/>
    <dgm:cxn modelId="{8241EDF2-7611-444D-8237-9BA42F01FD63}" srcId="{D2F11914-165D-4D5F-96B5-D31FD5C94FBD}" destId="{0D9528B1-C9C9-4EFB-98C8-6F7926A423C8}" srcOrd="1" destOrd="0" parTransId="{D50235D4-10CB-4056-A180-3767A67760F8}" sibTransId="{41365772-3FE8-47FF-B74C-BD1E301E66B6}"/>
    <dgm:cxn modelId="{E721C61C-E7C2-4389-AC46-26E7B40C1B5B}" type="presParOf" srcId="{090E4979-F97A-421F-ACDC-D203C85C0D37}" destId="{C1B6934F-2955-4C36-8261-407F9C9B42A7}" srcOrd="0" destOrd="0" presId="urn:microsoft.com/office/officeart/2005/8/layout/process4"/>
    <dgm:cxn modelId="{D38F6D7A-66D1-4D1E-B812-ED0DDA6970E8}" type="presParOf" srcId="{C1B6934F-2955-4C36-8261-407F9C9B42A7}" destId="{7C759324-E44A-4610-A9FC-0AAC1E2A6A44}" srcOrd="0" destOrd="0" presId="urn:microsoft.com/office/officeart/2005/8/layout/process4"/>
    <dgm:cxn modelId="{2B272A60-01C3-4FD9-A91E-3FA323F39B01}" type="presParOf" srcId="{090E4979-F97A-421F-ACDC-D203C85C0D37}" destId="{82D8E461-1100-4E48-9A9C-F93F7E4018A0}" srcOrd="1" destOrd="0" presId="urn:microsoft.com/office/officeart/2005/8/layout/process4"/>
    <dgm:cxn modelId="{2D98D4D2-4C22-4FC2-9D0D-B3254CB9D5D2}" type="presParOf" srcId="{090E4979-F97A-421F-ACDC-D203C85C0D37}" destId="{2C581DD5-7461-4DA9-BB02-C9584C588A61}" srcOrd="2" destOrd="0" presId="urn:microsoft.com/office/officeart/2005/8/layout/process4"/>
    <dgm:cxn modelId="{62B61743-E1B9-45CC-A0E8-7BC9D72B4B50}" type="presParOf" srcId="{2C581DD5-7461-4DA9-BB02-C9584C588A61}" destId="{50642F5A-C857-40AB-977D-5FE20D63A7B5}" srcOrd="0" destOrd="0" presId="urn:microsoft.com/office/officeart/2005/8/layout/process4"/>
    <dgm:cxn modelId="{693FDBD3-3B46-478A-A835-227D44D8DDD5}" type="presParOf" srcId="{090E4979-F97A-421F-ACDC-D203C85C0D37}" destId="{7134A121-3B2B-43CB-9189-A941A6023361}" srcOrd="3" destOrd="0" presId="urn:microsoft.com/office/officeart/2005/8/layout/process4"/>
    <dgm:cxn modelId="{25D4623F-2937-4F44-BC85-08A9A03FF90D}" type="presParOf" srcId="{090E4979-F97A-421F-ACDC-D203C85C0D37}" destId="{8F901BCE-8A1B-4014-8F9C-1D3458F47AF8}" srcOrd="4" destOrd="0" presId="urn:microsoft.com/office/officeart/2005/8/layout/process4"/>
    <dgm:cxn modelId="{80204A04-529B-4BC6-A664-E2D4F8D94191}" type="presParOf" srcId="{8F901BCE-8A1B-4014-8F9C-1D3458F47AF8}" destId="{337147A7-7E4E-48A7-AD27-47E99FF9C09A}" srcOrd="0" destOrd="0" presId="urn:microsoft.com/office/officeart/2005/8/layout/process4"/>
    <dgm:cxn modelId="{73D726A8-3905-45ED-9283-37C6FD6FBA37}" type="presParOf" srcId="{090E4979-F97A-421F-ACDC-D203C85C0D37}" destId="{23517BDB-21D3-46F2-9662-74686A922A72}" srcOrd="5" destOrd="0" presId="urn:microsoft.com/office/officeart/2005/8/layout/process4"/>
    <dgm:cxn modelId="{3D392ADF-E0CB-4AFE-9281-478AC13F3988}" type="presParOf" srcId="{090E4979-F97A-421F-ACDC-D203C85C0D37}" destId="{E029DB13-042A-4027-A249-B37EFFEE75EB}" srcOrd="6" destOrd="0" presId="urn:microsoft.com/office/officeart/2005/8/layout/process4"/>
    <dgm:cxn modelId="{F352F219-D424-4961-8123-02590965EFF4}" type="presParOf" srcId="{E029DB13-042A-4027-A249-B37EFFEE75EB}" destId="{6B90DF67-2250-4008-8277-45DEF09AEFBD}" srcOrd="0" destOrd="0" presId="urn:microsoft.com/office/officeart/2005/8/layout/process4"/>
    <dgm:cxn modelId="{DB35D6BF-DFF7-4DB8-A5D5-FE0DADC79596}" type="presParOf" srcId="{090E4979-F97A-421F-ACDC-D203C85C0D37}" destId="{D89B499F-BF24-48B1-AEC0-A7AA96CC5D1B}" srcOrd="7" destOrd="0" presId="urn:microsoft.com/office/officeart/2005/8/layout/process4"/>
    <dgm:cxn modelId="{CB6ACA8A-A7CE-4CA1-8CEA-42ABAF840C75}" type="presParOf" srcId="{090E4979-F97A-421F-ACDC-D203C85C0D37}" destId="{E0F882F6-8100-4B8E-A7B3-24AF2FC4A7F8}" srcOrd="8" destOrd="0" presId="urn:microsoft.com/office/officeart/2005/8/layout/process4"/>
    <dgm:cxn modelId="{08245C90-01CD-4275-BB97-1864636ACB82}" type="presParOf" srcId="{E0F882F6-8100-4B8E-A7B3-24AF2FC4A7F8}" destId="{E36F7072-886D-4CE1-9BC2-B4C5B709E601}" srcOrd="0" destOrd="0" presId="urn:microsoft.com/office/officeart/2005/8/layout/process4"/>
    <dgm:cxn modelId="{7B0A48C6-37DC-484B-A69C-7694BF1BF1FB}" type="presParOf" srcId="{090E4979-F97A-421F-ACDC-D203C85C0D37}" destId="{1E27C735-CDBC-4D60-B877-D47EF40E514D}" srcOrd="9" destOrd="0" presId="urn:microsoft.com/office/officeart/2005/8/layout/process4"/>
    <dgm:cxn modelId="{864F7F1C-5529-4543-9654-DB5C27A3EEC9}" type="presParOf" srcId="{090E4979-F97A-421F-ACDC-D203C85C0D37}" destId="{9DDA08EC-CAB7-4E52-8795-3DD992B1D478}" srcOrd="10" destOrd="0" presId="urn:microsoft.com/office/officeart/2005/8/layout/process4"/>
    <dgm:cxn modelId="{803ACC58-F4E7-492D-8740-F9E1328040B5}" type="presParOf" srcId="{9DDA08EC-CAB7-4E52-8795-3DD992B1D478}" destId="{F0F0E9EF-277C-47FF-A394-5450A0C5C191}" srcOrd="0" destOrd="0" presId="urn:microsoft.com/office/officeart/2005/8/layout/process4"/>
  </dgm:cxnLst>
  <dgm:bg>
    <a:solidFill>
      <a:srgbClr val="A7EAC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167140-8FAE-46A9-987B-134D5C28AC95}" type="doc">
      <dgm:prSet loTypeId="urn:microsoft.com/office/officeart/2008/layout/LinedList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A330500-93AA-4622-9B28-41E07EF03FA0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Расположен в юго-восточной части Томской области</a:t>
          </a:r>
        </a:p>
      </dgm:t>
    </dgm:pt>
    <dgm:pt modelId="{D3591157-6F83-4E9E-A35C-EE56A4CE6C4C}" type="parTrans" cxnId="{0EA37662-4944-4BDE-8DBD-9005FF977A95}">
      <dgm:prSet/>
      <dgm:spPr/>
      <dgm:t>
        <a:bodyPr/>
        <a:lstStyle/>
        <a:p>
          <a:endParaRPr lang="ru-RU"/>
        </a:p>
      </dgm:t>
    </dgm:pt>
    <dgm:pt modelId="{BC5FDF74-EF6C-40FA-846F-64B94564F038}" type="sibTrans" cxnId="{0EA37662-4944-4BDE-8DBD-9005FF977A95}">
      <dgm:prSet/>
      <dgm:spPr/>
      <dgm:t>
        <a:bodyPr/>
        <a:lstStyle/>
        <a:p>
          <a:endParaRPr lang="ru-RU"/>
        </a:p>
      </dgm:t>
    </dgm:pt>
    <dgm:pt modelId="{3B9A7515-860D-45AB-8833-55B1434EE1DC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Граничит на севере с </a:t>
          </a:r>
          <a:r>
            <a:rPr lang="ru-RU" sz="1800" b="1" baseline="0" dirty="0" err="1">
              <a:solidFill>
                <a:srgbClr val="003300"/>
              </a:solidFill>
            </a:rPr>
            <a:t>Асиновским</a:t>
          </a:r>
          <a:r>
            <a:rPr lang="ru-RU" sz="1800" b="1" baseline="0" dirty="0">
              <a:solidFill>
                <a:srgbClr val="003300"/>
              </a:solidFill>
            </a:rPr>
            <a:t>, Первомайским, </a:t>
          </a:r>
          <a:r>
            <a:rPr lang="ru-RU" sz="1800" b="1" baseline="0" dirty="0" err="1">
              <a:solidFill>
                <a:srgbClr val="003300"/>
              </a:solidFill>
            </a:rPr>
            <a:t>Тегульдетским</a:t>
          </a:r>
          <a:r>
            <a:rPr lang="ru-RU" sz="1800" b="1" baseline="0" dirty="0">
              <a:solidFill>
                <a:srgbClr val="003300"/>
              </a:solidFill>
            </a:rPr>
            <a:t> районами</a:t>
          </a:r>
        </a:p>
      </dgm:t>
    </dgm:pt>
    <dgm:pt modelId="{108C19A6-FC83-4C32-BD4E-B51499B8DCF0}" type="parTrans" cxnId="{D076C096-EA3C-4069-B06E-5935EAFDE457}">
      <dgm:prSet/>
      <dgm:spPr/>
      <dgm:t>
        <a:bodyPr/>
        <a:lstStyle/>
        <a:p>
          <a:endParaRPr lang="ru-RU"/>
        </a:p>
      </dgm:t>
    </dgm:pt>
    <dgm:pt modelId="{FCBAD596-D716-475E-8129-F2DB26738F36}" type="sibTrans" cxnId="{D076C096-EA3C-4069-B06E-5935EAFDE457}">
      <dgm:prSet/>
      <dgm:spPr/>
      <dgm:t>
        <a:bodyPr/>
        <a:lstStyle/>
        <a:p>
          <a:endParaRPr lang="ru-RU"/>
        </a:p>
      </dgm:t>
    </dgm:pt>
    <dgm:pt modelId="{B26E0734-7C79-45B2-B930-BC1C0CCB2F99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На западе с Томским районом</a:t>
          </a:r>
        </a:p>
      </dgm:t>
    </dgm:pt>
    <dgm:pt modelId="{D10C8C6E-BB5A-47A1-81BA-0C14F79E37C7}" type="parTrans" cxnId="{688DE71A-1C35-4D1C-A275-A3DC8CDC1DCD}">
      <dgm:prSet/>
      <dgm:spPr/>
      <dgm:t>
        <a:bodyPr/>
        <a:lstStyle/>
        <a:p>
          <a:endParaRPr lang="ru-RU"/>
        </a:p>
      </dgm:t>
    </dgm:pt>
    <dgm:pt modelId="{267DA767-CFA0-4604-92C0-74376B0B7AB1}" type="sibTrans" cxnId="{688DE71A-1C35-4D1C-A275-A3DC8CDC1DCD}">
      <dgm:prSet/>
      <dgm:spPr/>
      <dgm:t>
        <a:bodyPr/>
        <a:lstStyle/>
        <a:p>
          <a:endParaRPr lang="ru-RU"/>
        </a:p>
      </dgm:t>
    </dgm:pt>
    <dgm:pt modelId="{EC788F2C-BDDF-4D98-9004-5442EC027304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На юге с Кемеровской областью</a:t>
          </a:r>
        </a:p>
      </dgm:t>
    </dgm:pt>
    <dgm:pt modelId="{C2AB8217-6B59-416D-8E41-00F5A64F4913}" type="parTrans" cxnId="{A7C9F643-1AEA-4958-AE84-E28F380DF3AC}">
      <dgm:prSet/>
      <dgm:spPr/>
      <dgm:t>
        <a:bodyPr/>
        <a:lstStyle/>
        <a:p>
          <a:endParaRPr lang="ru-RU"/>
        </a:p>
      </dgm:t>
    </dgm:pt>
    <dgm:pt modelId="{469AAB9C-CC9D-42D7-A26C-6A03ABDC326F}" type="sibTrans" cxnId="{A7C9F643-1AEA-4958-AE84-E28F380DF3AC}">
      <dgm:prSet/>
      <dgm:spPr/>
      <dgm:t>
        <a:bodyPr/>
        <a:lstStyle/>
        <a:p>
          <a:endParaRPr lang="ru-RU"/>
        </a:p>
      </dgm:t>
    </dgm:pt>
    <dgm:pt modelId="{BCE9299B-8F53-48E4-A4C2-CF4615B7F530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Расстояние от с. Зырянское до г. Томска – 120 км</a:t>
          </a:r>
        </a:p>
      </dgm:t>
    </dgm:pt>
    <dgm:pt modelId="{5AC924A4-FF2D-4514-B1F7-B2B7718C6A96}" type="parTrans" cxnId="{7E3C09D9-5AA9-49FD-A4FD-1A26C583BDBF}">
      <dgm:prSet/>
      <dgm:spPr/>
      <dgm:t>
        <a:bodyPr/>
        <a:lstStyle/>
        <a:p>
          <a:endParaRPr lang="ru-RU"/>
        </a:p>
      </dgm:t>
    </dgm:pt>
    <dgm:pt modelId="{EAB66D1C-BBCE-48F8-AED5-3E4CD5BAEA57}" type="sibTrans" cxnId="{7E3C09D9-5AA9-49FD-A4FD-1A26C583BDBF}">
      <dgm:prSet/>
      <dgm:spPr/>
      <dgm:t>
        <a:bodyPr/>
        <a:lstStyle/>
        <a:p>
          <a:endParaRPr lang="ru-RU"/>
        </a:p>
      </dgm:t>
    </dgm:pt>
    <dgm:pt modelId="{9FCFC5F8-19FF-4A56-8D1D-670196CC6D33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Является транспортным узлом </a:t>
          </a:r>
          <a:r>
            <a:rPr lang="ru-RU" sz="1800" b="1" baseline="0" dirty="0" err="1">
              <a:solidFill>
                <a:srgbClr val="003300"/>
              </a:solidFill>
            </a:rPr>
            <a:t>юго</a:t>
          </a:r>
          <a:r>
            <a:rPr lang="ru-RU" sz="1800" b="1" baseline="0" dirty="0">
              <a:solidFill>
                <a:srgbClr val="003300"/>
              </a:solidFill>
            </a:rPr>
            <a:t> – восточной группы районов</a:t>
          </a:r>
        </a:p>
      </dgm:t>
    </dgm:pt>
    <dgm:pt modelId="{592D3B07-A494-4B09-9A07-EF0B26A31F68}" type="parTrans" cxnId="{FA4EFA98-1EDD-4D31-B956-BC7BCB2BC7FE}">
      <dgm:prSet/>
      <dgm:spPr/>
      <dgm:t>
        <a:bodyPr/>
        <a:lstStyle/>
        <a:p>
          <a:endParaRPr lang="ru-RU"/>
        </a:p>
      </dgm:t>
    </dgm:pt>
    <dgm:pt modelId="{0CC37B95-FB1D-422A-B809-69EF080B6883}" type="sibTrans" cxnId="{FA4EFA98-1EDD-4D31-B956-BC7BCB2BC7FE}">
      <dgm:prSet/>
      <dgm:spPr/>
      <dgm:t>
        <a:bodyPr/>
        <a:lstStyle/>
        <a:p>
          <a:endParaRPr lang="ru-RU"/>
        </a:p>
      </dgm:t>
    </dgm:pt>
    <dgm:pt modelId="{710E9D50-E162-4AD2-B866-745F8B6258B6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Основная водная артерия – река ЧУЛЫМ</a:t>
          </a:r>
        </a:p>
      </dgm:t>
    </dgm:pt>
    <dgm:pt modelId="{C4C51CFA-1C6B-4655-A571-28076EE76F9F}" type="parTrans" cxnId="{C749DB15-2F4C-4D40-A1C9-125F3162EA8A}">
      <dgm:prSet/>
      <dgm:spPr/>
      <dgm:t>
        <a:bodyPr/>
        <a:lstStyle/>
        <a:p>
          <a:endParaRPr lang="ru-RU"/>
        </a:p>
      </dgm:t>
    </dgm:pt>
    <dgm:pt modelId="{3D1FCDDB-1792-47D3-BF14-3AE2AD326D79}" type="sibTrans" cxnId="{C749DB15-2F4C-4D40-A1C9-125F3162EA8A}">
      <dgm:prSet/>
      <dgm:spPr/>
      <dgm:t>
        <a:bodyPr/>
        <a:lstStyle/>
        <a:p>
          <a:endParaRPr lang="ru-RU"/>
        </a:p>
      </dgm:t>
    </dgm:pt>
    <dgm:pt modelId="{BA0BD125-D80F-41C0-BF34-AAC97D025C4E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Умеренный климатический пояс, континентальный климат</a:t>
          </a:r>
        </a:p>
      </dgm:t>
    </dgm:pt>
    <dgm:pt modelId="{4A4BB276-C98B-44BB-8081-DB219033CA82}" type="parTrans" cxnId="{22E6E81D-B2E9-41C2-B148-C6AB95245012}">
      <dgm:prSet/>
      <dgm:spPr/>
      <dgm:t>
        <a:bodyPr/>
        <a:lstStyle/>
        <a:p>
          <a:endParaRPr lang="ru-RU"/>
        </a:p>
      </dgm:t>
    </dgm:pt>
    <dgm:pt modelId="{B9FCD8B3-7F3B-489E-AE22-35232470E1A6}" type="sibTrans" cxnId="{22E6E81D-B2E9-41C2-B148-C6AB95245012}">
      <dgm:prSet/>
      <dgm:spPr/>
      <dgm:t>
        <a:bodyPr/>
        <a:lstStyle/>
        <a:p>
          <a:endParaRPr lang="ru-RU"/>
        </a:p>
      </dgm:t>
    </dgm:pt>
    <dgm:pt modelId="{A105E647-0381-46D7-A241-91B0A2575873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1,26 % от территории Томской области</a:t>
          </a:r>
        </a:p>
      </dgm:t>
    </dgm:pt>
    <dgm:pt modelId="{C9C1E6CC-36EC-434E-9F52-94AC7D48721E}" type="parTrans" cxnId="{78AA1DDC-3C1C-481E-8C80-4BA61C3812E9}">
      <dgm:prSet/>
      <dgm:spPr/>
      <dgm:t>
        <a:bodyPr/>
        <a:lstStyle/>
        <a:p>
          <a:endParaRPr lang="ru-RU"/>
        </a:p>
      </dgm:t>
    </dgm:pt>
    <dgm:pt modelId="{EE3F4DF4-E7B8-42EC-8CE0-EB9D903B1C31}" type="sibTrans" cxnId="{78AA1DDC-3C1C-481E-8C80-4BA61C3812E9}">
      <dgm:prSet/>
      <dgm:spPr/>
      <dgm:t>
        <a:bodyPr/>
        <a:lstStyle/>
        <a:p>
          <a:endParaRPr lang="ru-RU"/>
        </a:p>
      </dgm:t>
    </dgm:pt>
    <dgm:pt modelId="{C57E6048-1143-47B5-9227-D8C41CC166D6}" type="pres">
      <dgm:prSet presAssocID="{86167140-8FAE-46A9-987B-134D5C28AC95}" presName="vert0" presStyleCnt="0">
        <dgm:presLayoutVars>
          <dgm:dir/>
          <dgm:animOne val="branch"/>
          <dgm:animLvl val="lvl"/>
        </dgm:presLayoutVars>
      </dgm:prSet>
      <dgm:spPr/>
    </dgm:pt>
    <dgm:pt modelId="{9BBB244F-B7FB-49EA-A1B2-6B6B9C17477E}" type="pres">
      <dgm:prSet presAssocID="{1A330500-93AA-4622-9B28-41E07EF03FA0}" presName="thickLine" presStyleLbl="alignNode1" presStyleIdx="0" presStyleCnt="9"/>
      <dgm:spPr/>
    </dgm:pt>
    <dgm:pt modelId="{0ECE9C8D-801F-437D-A05B-875B987BAA64}" type="pres">
      <dgm:prSet presAssocID="{1A330500-93AA-4622-9B28-41E07EF03FA0}" presName="horz1" presStyleCnt="0"/>
      <dgm:spPr/>
    </dgm:pt>
    <dgm:pt modelId="{D1A49615-160C-4E78-9C21-3F4B45A09D9D}" type="pres">
      <dgm:prSet presAssocID="{1A330500-93AA-4622-9B28-41E07EF03FA0}" presName="tx1" presStyleLbl="revTx" presStyleIdx="0" presStyleCnt="9" custLinFactNeighborX="-5965" custLinFactNeighborY="-5936"/>
      <dgm:spPr/>
    </dgm:pt>
    <dgm:pt modelId="{62013EBD-41E3-46A6-A83A-A5208A1B5FF7}" type="pres">
      <dgm:prSet presAssocID="{1A330500-93AA-4622-9B28-41E07EF03FA0}" presName="vert1" presStyleCnt="0"/>
      <dgm:spPr/>
    </dgm:pt>
    <dgm:pt modelId="{B7F46DA6-7311-4166-8C0C-2C0A0350B409}" type="pres">
      <dgm:prSet presAssocID="{3B9A7515-860D-45AB-8833-55B1434EE1DC}" presName="thickLine" presStyleLbl="alignNode1" presStyleIdx="1" presStyleCnt="9"/>
      <dgm:spPr/>
    </dgm:pt>
    <dgm:pt modelId="{67B89958-E282-497E-9325-059E9A78ED4D}" type="pres">
      <dgm:prSet presAssocID="{3B9A7515-860D-45AB-8833-55B1434EE1DC}" presName="horz1" presStyleCnt="0"/>
      <dgm:spPr/>
    </dgm:pt>
    <dgm:pt modelId="{5226F998-9CBD-4123-A203-29EC519F6689}" type="pres">
      <dgm:prSet presAssocID="{3B9A7515-860D-45AB-8833-55B1434EE1DC}" presName="tx1" presStyleLbl="revTx" presStyleIdx="1" presStyleCnt="9" custScaleY="178218"/>
      <dgm:spPr/>
    </dgm:pt>
    <dgm:pt modelId="{1F06CC43-2268-4099-A7D6-2FE5E60827C8}" type="pres">
      <dgm:prSet presAssocID="{3B9A7515-860D-45AB-8833-55B1434EE1DC}" presName="vert1" presStyleCnt="0"/>
      <dgm:spPr/>
    </dgm:pt>
    <dgm:pt modelId="{2F86B6BD-E52A-44FE-9306-7E6CC0BC387C}" type="pres">
      <dgm:prSet presAssocID="{B26E0734-7C79-45B2-B930-BC1C0CCB2F99}" presName="thickLine" presStyleLbl="alignNode1" presStyleIdx="2" presStyleCnt="9"/>
      <dgm:spPr/>
    </dgm:pt>
    <dgm:pt modelId="{528EC127-63D0-4464-9D76-6A35708281E8}" type="pres">
      <dgm:prSet presAssocID="{B26E0734-7C79-45B2-B930-BC1C0CCB2F99}" presName="horz1" presStyleCnt="0"/>
      <dgm:spPr/>
    </dgm:pt>
    <dgm:pt modelId="{0F4D5B21-D3D6-43A2-B5F3-92ACAA3D68BE}" type="pres">
      <dgm:prSet presAssocID="{B26E0734-7C79-45B2-B930-BC1C0CCB2F99}" presName="tx1" presStyleLbl="revTx" presStyleIdx="2" presStyleCnt="9" custScaleY="91296" custLinFactNeighborX="-1107"/>
      <dgm:spPr/>
    </dgm:pt>
    <dgm:pt modelId="{1C5DD3F0-57CD-4DC3-8681-17CBECCB7144}" type="pres">
      <dgm:prSet presAssocID="{B26E0734-7C79-45B2-B930-BC1C0CCB2F99}" presName="vert1" presStyleCnt="0"/>
      <dgm:spPr/>
    </dgm:pt>
    <dgm:pt modelId="{A1FCD917-0B90-421D-BBE1-015C6CDB22BC}" type="pres">
      <dgm:prSet presAssocID="{EC788F2C-BDDF-4D98-9004-5442EC027304}" presName="thickLine" presStyleLbl="alignNode1" presStyleIdx="3" presStyleCnt="9"/>
      <dgm:spPr/>
    </dgm:pt>
    <dgm:pt modelId="{C4D61482-B595-48A6-BEA6-D30CE9BFA27F}" type="pres">
      <dgm:prSet presAssocID="{EC788F2C-BDDF-4D98-9004-5442EC027304}" presName="horz1" presStyleCnt="0"/>
      <dgm:spPr/>
    </dgm:pt>
    <dgm:pt modelId="{599D7402-A7D7-4824-9169-8CA76B97197C}" type="pres">
      <dgm:prSet presAssocID="{EC788F2C-BDDF-4D98-9004-5442EC027304}" presName="tx1" presStyleLbl="revTx" presStyleIdx="3" presStyleCnt="9"/>
      <dgm:spPr/>
    </dgm:pt>
    <dgm:pt modelId="{CA98F930-3BE8-4E5E-9B1A-E16CC62F2BA6}" type="pres">
      <dgm:prSet presAssocID="{EC788F2C-BDDF-4D98-9004-5442EC027304}" presName="vert1" presStyleCnt="0"/>
      <dgm:spPr/>
    </dgm:pt>
    <dgm:pt modelId="{A4CEEAF4-6571-4D2A-B513-2727E814D4C4}" type="pres">
      <dgm:prSet presAssocID="{710E9D50-E162-4AD2-B866-745F8B6258B6}" presName="thickLine" presStyleLbl="alignNode1" presStyleIdx="4" presStyleCnt="9"/>
      <dgm:spPr/>
    </dgm:pt>
    <dgm:pt modelId="{4D733C09-AF61-41D9-945F-ECC804542F13}" type="pres">
      <dgm:prSet presAssocID="{710E9D50-E162-4AD2-B866-745F8B6258B6}" presName="horz1" presStyleCnt="0"/>
      <dgm:spPr/>
    </dgm:pt>
    <dgm:pt modelId="{091AB6FA-34C4-4BFA-A3E4-BD64A3812AC1}" type="pres">
      <dgm:prSet presAssocID="{710E9D50-E162-4AD2-B866-745F8B6258B6}" presName="tx1" presStyleLbl="revTx" presStyleIdx="4" presStyleCnt="9"/>
      <dgm:spPr/>
    </dgm:pt>
    <dgm:pt modelId="{8DB31499-6F38-440E-BCAF-CDF3CA167829}" type="pres">
      <dgm:prSet presAssocID="{710E9D50-E162-4AD2-B866-745F8B6258B6}" presName="vert1" presStyleCnt="0"/>
      <dgm:spPr/>
    </dgm:pt>
    <dgm:pt modelId="{7C1C3F84-5DC4-40DF-9B4F-528C23C86968}" type="pres">
      <dgm:prSet presAssocID="{BCE9299B-8F53-48E4-A4C2-CF4615B7F530}" presName="thickLine" presStyleLbl="alignNode1" presStyleIdx="5" presStyleCnt="9"/>
      <dgm:spPr/>
    </dgm:pt>
    <dgm:pt modelId="{01F9D392-D4A9-49B4-A5A0-307551CC979C}" type="pres">
      <dgm:prSet presAssocID="{BCE9299B-8F53-48E4-A4C2-CF4615B7F530}" presName="horz1" presStyleCnt="0"/>
      <dgm:spPr/>
    </dgm:pt>
    <dgm:pt modelId="{47F32740-6421-4146-9B52-60A19B8AA47D}" type="pres">
      <dgm:prSet presAssocID="{BCE9299B-8F53-48E4-A4C2-CF4615B7F530}" presName="tx1" presStyleLbl="revTx" presStyleIdx="5" presStyleCnt="9"/>
      <dgm:spPr/>
    </dgm:pt>
    <dgm:pt modelId="{A490CEB7-B217-4529-B0D7-2256DCB529F6}" type="pres">
      <dgm:prSet presAssocID="{BCE9299B-8F53-48E4-A4C2-CF4615B7F530}" presName="vert1" presStyleCnt="0"/>
      <dgm:spPr/>
    </dgm:pt>
    <dgm:pt modelId="{D59687FD-597F-4A7F-BFCF-5B6CE7A32E50}" type="pres">
      <dgm:prSet presAssocID="{9FCFC5F8-19FF-4A56-8D1D-670196CC6D33}" presName="thickLine" presStyleLbl="alignNode1" presStyleIdx="6" presStyleCnt="9"/>
      <dgm:spPr/>
    </dgm:pt>
    <dgm:pt modelId="{F02A9FE3-A662-4B0D-B292-C5913AA951CC}" type="pres">
      <dgm:prSet presAssocID="{9FCFC5F8-19FF-4A56-8D1D-670196CC6D33}" presName="horz1" presStyleCnt="0"/>
      <dgm:spPr/>
    </dgm:pt>
    <dgm:pt modelId="{0B23FB11-75A9-4966-9CE3-745BD1209937}" type="pres">
      <dgm:prSet presAssocID="{9FCFC5F8-19FF-4A56-8D1D-670196CC6D33}" presName="tx1" presStyleLbl="revTx" presStyleIdx="6" presStyleCnt="9" custScaleY="127901" custLinFactNeighborX="-6324" custLinFactNeighborY="86"/>
      <dgm:spPr/>
    </dgm:pt>
    <dgm:pt modelId="{84F9C93E-D8D7-4E19-84F3-D555C40088A0}" type="pres">
      <dgm:prSet presAssocID="{9FCFC5F8-19FF-4A56-8D1D-670196CC6D33}" presName="vert1" presStyleCnt="0"/>
      <dgm:spPr/>
    </dgm:pt>
    <dgm:pt modelId="{18B2A1BB-B8F0-442D-9649-DD458E1EE143}" type="pres">
      <dgm:prSet presAssocID="{BA0BD125-D80F-41C0-BF34-AAC97D025C4E}" presName="thickLine" presStyleLbl="alignNode1" presStyleIdx="7" presStyleCnt="9"/>
      <dgm:spPr/>
    </dgm:pt>
    <dgm:pt modelId="{7E662095-5AB4-44F6-96A2-72A0AAD61FE9}" type="pres">
      <dgm:prSet presAssocID="{BA0BD125-D80F-41C0-BF34-AAC97D025C4E}" presName="horz1" presStyleCnt="0"/>
      <dgm:spPr/>
    </dgm:pt>
    <dgm:pt modelId="{F8A0598B-F25B-4489-A29A-F870C4C967FD}" type="pres">
      <dgm:prSet presAssocID="{BA0BD125-D80F-41C0-BF34-AAC97D025C4E}" presName="tx1" presStyleLbl="revTx" presStyleIdx="7" presStyleCnt="9"/>
      <dgm:spPr/>
    </dgm:pt>
    <dgm:pt modelId="{92061D51-908F-4B43-8F62-A163EB4E74CB}" type="pres">
      <dgm:prSet presAssocID="{BA0BD125-D80F-41C0-BF34-AAC97D025C4E}" presName="vert1" presStyleCnt="0"/>
      <dgm:spPr/>
    </dgm:pt>
    <dgm:pt modelId="{A9198731-827D-4CFD-AFA7-0960F81A9949}" type="pres">
      <dgm:prSet presAssocID="{A105E647-0381-46D7-A241-91B0A2575873}" presName="thickLine" presStyleLbl="alignNode1" presStyleIdx="8" presStyleCnt="9"/>
      <dgm:spPr/>
    </dgm:pt>
    <dgm:pt modelId="{E2366A95-FFA1-473B-B88E-7792986FEA84}" type="pres">
      <dgm:prSet presAssocID="{A105E647-0381-46D7-A241-91B0A2575873}" presName="horz1" presStyleCnt="0"/>
      <dgm:spPr/>
    </dgm:pt>
    <dgm:pt modelId="{64C1DB6B-264B-49EC-BC21-314447BF3200}" type="pres">
      <dgm:prSet presAssocID="{A105E647-0381-46D7-A241-91B0A2575873}" presName="tx1" presStyleLbl="revTx" presStyleIdx="8" presStyleCnt="9"/>
      <dgm:spPr/>
    </dgm:pt>
    <dgm:pt modelId="{C794D7FA-2DEB-4917-99DD-5588EDEFD183}" type="pres">
      <dgm:prSet presAssocID="{A105E647-0381-46D7-A241-91B0A2575873}" presName="vert1" presStyleCnt="0"/>
      <dgm:spPr/>
    </dgm:pt>
  </dgm:ptLst>
  <dgm:cxnLst>
    <dgm:cxn modelId="{28981F09-5B29-4153-A21B-723010245DD6}" type="presOf" srcId="{1A330500-93AA-4622-9B28-41E07EF03FA0}" destId="{D1A49615-160C-4E78-9C21-3F4B45A09D9D}" srcOrd="0" destOrd="0" presId="urn:microsoft.com/office/officeart/2008/layout/LinedList"/>
    <dgm:cxn modelId="{9757BB09-0207-4778-B365-BE23CA7E40D2}" type="presOf" srcId="{EC788F2C-BDDF-4D98-9004-5442EC027304}" destId="{599D7402-A7D7-4824-9169-8CA76B97197C}" srcOrd="0" destOrd="0" presId="urn:microsoft.com/office/officeart/2008/layout/LinedList"/>
    <dgm:cxn modelId="{C749DB15-2F4C-4D40-A1C9-125F3162EA8A}" srcId="{86167140-8FAE-46A9-987B-134D5C28AC95}" destId="{710E9D50-E162-4AD2-B866-745F8B6258B6}" srcOrd="4" destOrd="0" parTransId="{C4C51CFA-1C6B-4655-A571-28076EE76F9F}" sibTransId="{3D1FCDDB-1792-47D3-BF14-3AE2AD326D79}"/>
    <dgm:cxn modelId="{EE376E18-6C2D-4437-9BD6-24A9A1181336}" type="presOf" srcId="{A105E647-0381-46D7-A241-91B0A2575873}" destId="{64C1DB6B-264B-49EC-BC21-314447BF3200}" srcOrd="0" destOrd="0" presId="urn:microsoft.com/office/officeart/2008/layout/LinedList"/>
    <dgm:cxn modelId="{688DE71A-1C35-4D1C-A275-A3DC8CDC1DCD}" srcId="{86167140-8FAE-46A9-987B-134D5C28AC95}" destId="{B26E0734-7C79-45B2-B930-BC1C0CCB2F99}" srcOrd="2" destOrd="0" parTransId="{D10C8C6E-BB5A-47A1-81BA-0C14F79E37C7}" sibTransId="{267DA767-CFA0-4604-92C0-74376B0B7AB1}"/>
    <dgm:cxn modelId="{22E6E81D-B2E9-41C2-B148-C6AB95245012}" srcId="{86167140-8FAE-46A9-987B-134D5C28AC95}" destId="{BA0BD125-D80F-41C0-BF34-AAC97D025C4E}" srcOrd="7" destOrd="0" parTransId="{4A4BB276-C98B-44BB-8081-DB219033CA82}" sibTransId="{B9FCD8B3-7F3B-489E-AE22-35232470E1A6}"/>
    <dgm:cxn modelId="{0EA37662-4944-4BDE-8DBD-9005FF977A95}" srcId="{86167140-8FAE-46A9-987B-134D5C28AC95}" destId="{1A330500-93AA-4622-9B28-41E07EF03FA0}" srcOrd="0" destOrd="0" parTransId="{D3591157-6F83-4E9E-A35C-EE56A4CE6C4C}" sibTransId="{BC5FDF74-EF6C-40FA-846F-64B94564F038}"/>
    <dgm:cxn modelId="{A7C9F643-1AEA-4958-AE84-E28F380DF3AC}" srcId="{86167140-8FAE-46A9-987B-134D5C28AC95}" destId="{EC788F2C-BDDF-4D98-9004-5442EC027304}" srcOrd="3" destOrd="0" parTransId="{C2AB8217-6B59-416D-8E41-00F5A64F4913}" sibTransId="{469AAB9C-CC9D-42D7-A26C-6A03ABDC326F}"/>
    <dgm:cxn modelId="{D3CA8F66-2AA1-48BE-B8A9-E224540058E4}" type="presOf" srcId="{710E9D50-E162-4AD2-B866-745F8B6258B6}" destId="{091AB6FA-34C4-4BFA-A3E4-BD64A3812AC1}" srcOrd="0" destOrd="0" presId="urn:microsoft.com/office/officeart/2008/layout/LinedList"/>
    <dgm:cxn modelId="{2A640D82-C7AA-4C3D-9D2D-9E008F387DCF}" type="presOf" srcId="{BCE9299B-8F53-48E4-A4C2-CF4615B7F530}" destId="{47F32740-6421-4146-9B52-60A19B8AA47D}" srcOrd="0" destOrd="0" presId="urn:microsoft.com/office/officeart/2008/layout/LinedList"/>
    <dgm:cxn modelId="{E7255985-3991-40A4-AA15-5A15B4E03B79}" type="presOf" srcId="{BA0BD125-D80F-41C0-BF34-AAC97D025C4E}" destId="{F8A0598B-F25B-4489-A29A-F870C4C967FD}" srcOrd="0" destOrd="0" presId="urn:microsoft.com/office/officeart/2008/layout/LinedList"/>
    <dgm:cxn modelId="{E254D891-D83C-41BD-AE9C-2BD9DD6672AE}" type="presOf" srcId="{3B9A7515-860D-45AB-8833-55B1434EE1DC}" destId="{5226F998-9CBD-4123-A203-29EC519F6689}" srcOrd="0" destOrd="0" presId="urn:microsoft.com/office/officeart/2008/layout/LinedList"/>
    <dgm:cxn modelId="{D076C096-EA3C-4069-B06E-5935EAFDE457}" srcId="{86167140-8FAE-46A9-987B-134D5C28AC95}" destId="{3B9A7515-860D-45AB-8833-55B1434EE1DC}" srcOrd="1" destOrd="0" parTransId="{108C19A6-FC83-4C32-BD4E-B51499B8DCF0}" sibTransId="{FCBAD596-D716-475E-8129-F2DB26738F36}"/>
    <dgm:cxn modelId="{FA4EFA98-1EDD-4D31-B956-BC7BCB2BC7FE}" srcId="{86167140-8FAE-46A9-987B-134D5C28AC95}" destId="{9FCFC5F8-19FF-4A56-8D1D-670196CC6D33}" srcOrd="6" destOrd="0" parTransId="{592D3B07-A494-4B09-9A07-EF0B26A31F68}" sibTransId="{0CC37B95-FB1D-422A-B809-69EF080B6883}"/>
    <dgm:cxn modelId="{447683A4-D681-48FA-9439-369972DC0B53}" type="presOf" srcId="{9FCFC5F8-19FF-4A56-8D1D-670196CC6D33}" destId="{0B23FB11-75A9-4966-9CE3-745BD1209937}" srcOrd="0" destOrd="0" presId="urn:microsoft.com/office/officeart/2008/layout/LinedList"/>
    <dgm:cxn modelId="{D6F3BAB8-E41F-4AC9-861A-C9607FDB7F12}" type="presOf" srcId="{B26E0734-7C79-45B2-B930-BC1C0CCB2F99}" destId="{0F4D5B21-D3D6-43A2-B5F3-92ACAA3D68BE}" srcOrd="0" destOrd="0" presId="urn:microsoft.com/office/officeart/2008/layout/LinedList"/>
    <dgm:cxn modelId="{7BD8BAC6-12E9-460E-A339-DB4981A15B58}" type="presOf" srcId="{86167140-8FAE-46A9-987B-134D5C28AC95}" destId="{C57E6048-1143-47B5-9227-D8C41CC166D6}" srcOrd="0" destOrd="0" presId="urn:microsoft.com/office/officeart/2008/layout/LinedList"/>
    <dgm:cxn modelId="{7E3C09D9-5AA9-49FD-A4FD-1A26C583BDBF}" srcId="{86167140-8FAE-46A9-987B-134D5C28AC95}" destId="{BCE9299B-8F53-48E4-A4C2-CF4615B7F530}" srcOrd="5" destOrd="0" parTransId="{5AC924A4-FF2D-4514-B1F7-B2B7718C6A96}" sibTransId="{EAB66D1C-BBCE-48F8-AED5-3E4CD5BAEA57}"/>
    <dgm:cxn modelId="{78AA1DDC-3C1C-481E-8C80-4BA61C3812E9}" srcId="{86167140-8FAE-46A9-987B-134D5C28AC95}" destId="{A105E647-0381-46D7-A241-91B0A2575873}" srcOrd="8" destOrd="0" parTransId="{C9C1E6CC-36EC-434E-9F52-94AC7D48721E}" sibTransId="{EE3F4DF4-E7B8-42EC-8CE0-EB9D903B1C31}"/>
    <dgm:cxn modelId="{B620C4F4-2CB8-4181-92BF-0431224E7D5F}" type="presParOf" srcId="{C57E6048-1143-47B5-9227-D8C41CC166D6}" destId="{9BBB244F-B7FB-49EA-A1B2-6B6B9C17477E}" srcOrd="0" destOrd="0" presId="urn:microsoft.com/office/officeart/2008/layout/LinedList"/>
    <dgm:cxn modelId="{20AECD94-8165-4C2A-B541-BA879619F86C}" type="presParOf" srcId="{C57E6048-1143-47B5-9227-D8C41CC166D6}" destId="{0ECE9C8D-801F-437D-A05B-875B987BAA64}" srcOrd="1" destOrd="0" presId="urn:microsoft.com/office/officeart/2008/layout/LinedList"/>
    <dgm:cxn modelId="{0580857B-1EB7-4C46-BC84-B39422A4629B}" type="presParOf" srcId="{0ECE9C8D-801F-437D-A05B-875B987BAA64}" destId="{D1A49615-160C-4E78-9C21-3F4B45A09D9D}" srcOrd="0" destOrd="0" presId="urn:microsoft.com/office/officeart/2008/layout/LinedList"/>
    <dgm:cxn modelId="{E42C1204-E8D1-4B5F-B4D3-200B1D477F8A}" type="presParOf" srcId="{0ECE9C8D-801F-437D-A05B-875B987BAA64}" destId="{62013EBD-41E3-46A6-A83A-A5208A1B5FF7}" srcOrd="1" destOrd="0" presId="urn:microsoft.com/office/officeart/2008/layout/LinedList"/>
    <dgm:cxn modelId="{2A0228CC-D2CE-425B-AA0E-2D6F056AE493}" type="presParOf" srcId="{C57E6048-1143-47B5-9227-D8C41CC166D6}" destId="{B7F46DA6-7311-4166-8C0C-2C0A0350B409}" srcOrd="2" destOrd="0" presId="urn:microsoft.com/office/officeart/2008/layout/LinedList"/>
    <dgm:cxn modelId="{4F7DEE9C-ECE7-440E-A9A8-6E7E80F3EE77}" type="presParOf" srcId="{C57E6048-1143-47B5-9227-D8C41CC166D6}" destId="{67B89958-E282-497E-9325-059E9A78ED4D}" srcOrd="3" destOrd="0" presId="urn:microsoft.com/office/officeart/2008/layout/LinedList"/>
    <dgm:cxn modelId="{1EF0ADEB-B099-474C-91F0-F53FFD15BB29}" type="presParOf" srcId="{67B89958-E282-497E-9325-059E9A78ED4D}" destId="{5226F998-9CBD-4123-A203-29EC519F6689}" srcOrd="0" destOrd="0" presId="urn:microsoft.com/office/officeart/2008/layout/LinedList"/>
    <dgm:cxn modelId="{95E207DD-3BE5-4D79-8DB4-38FDF8600E22}" type="presParOf" srcId="{67B89958-E282-497E-9325-059E9A78ED4D}" destId="{1F06CC43-2268-4099-A7D6-2FE5E60827C8}" srcOrd="1" destOrd="0" presId="urn:microsoft.com/office/officeart/2008/layout/LinedList"/>
    <dgm:cxn modelId="{A0377BB4-E5AC-4CD6-A470-2AB986EE4F11}" type="presParOf" srcId="{C57E6048-1143-47B5-9227-D8C41CC166D6}" destId="{2F86B6BD-E52A-44FE-9306-7E6CC0BC387C}" srcOrd="4" destOrd="0" presId="urn:microsoft.com/office/officeart/2008/layout/LinedList"/>
    <dgm:cxn modelId="{01D3FDA8-868B-408D-B58B-7327C3721C77}" type="presParOf" srcId="{C57E6048-1143-47B5-9227-D8C41CC166D6}" destId="{528EC127-63D0-4464-9D76-6A35708281E8}" srcOrd="5" destOrd="0" presId="urn:microsoft.com/office/officeart/2008/layout/LinedList"/>
    <dgm:cxn modelId="{D06188C0-79F8-4D64-9C20-05387972FB57}" type="presParOf" srcId="{528EC127-63D0-4464-9D76-6A35708281E8}" destId="{0F4D5B21-D3D6-43A2-B5F3-92ACAA3D68BE}" srcOrd="0" destOrd="0" presId="urn:microsoft.com/office/officeart/2008/layout/LinedList"/>
    <dgm:cxn modelId="{0400695A-6BA8-45BF-A37D-EF00E4741FD4}" type="presParOf" srcId="{528EC127-63D0-4464-9D76-6A35708281E8}" destId="{1C5DD3F0-57CD-4DC3-8681-17CBECCB7144}" srcOrd="1" destOrd="0" presId="urn:microsoft.com/office/officeart/2008/layout/LinedList"/>
    <dgm:cxn modelId="{D1436221-1E8E-4BB0-AF52-354D44C742D3}" type="presParOf" srcId="{C57E6048-1143-47B5-9227-D8C41CC166D6}" destId="{A1FCD917-0B90-421D-BBE1-015C6CDB22BC}" srcOrd="6" destOrd="0" presId="urn:microsoft.com/office/officeart/2008/layout/LinedList"/>
    <dgm:cxn modelId="{6EB2BAA6-CFDC-48C8-BC32-022E20EEA505}" type="presParOf" srcId="{C57E6048-1143-47B5-9227-D8C41CC166D6}" destId="{C4D61482-B595-48A6-BEA6-D30CE9BFA27F}" srcOrd="7" destOrd="0" presId="urn:microsoft.com/office/officeart/2008/layout/LinedList"/>
    <dgm:cxn modelId="{5EA83E4F-06E1-42FD-B342-CFFB1F7F150C}" type="presParOf" srcId="{C4D61482-B595-48A6-BEA6-D30CE9BFA27F}" destId="{599D7402-A7D7-4824-9169-8CA76B97197C}" srcOrd="0" destOrd="0" presId="urn:microsoft.com/office/officeart/2008/layout/LinedList"/>
    <dgm:cxn modelId="{06062317-182D-4DEC-8B66-B3AC30F23813}" type="presParOf" srcId="{C4D61482-B595-48A6-BEA6-D30CE9BFA27F}" destId="{CA98F930-3BE8-4E5E-9B1A-E16CC62F2BA6}" srcOrd="1" destOrd="0" presId="urn:microsoft.com/office/officeart/2008/layout/LinedList"/>
    <dgm:cxn modelId="{C80A9577-77C3-4A37-A01D-4379F226C788}" type="presParOf" srcId="{C57E6048-1143-47B5-9227-D8C41CC166D6}" destId="{A4CEEAF4-6571-4D2A-B513-2727E814D4C4}" srcOrd="8" destOrd="0" presId="urn:microsoft.com/office/officeart/2008/layout/LinedList"/>
    <dgm:cxn modelId="{DAA80EE9-E447-472E-BC9E-D50B6785E70C}" type="presParOf" srcId="{C57E6048-1143-47B5-9227-D8C41CC166D6}" destId="{4D733C09-AF61-41D9-945F-ECC804542F13}" srcOrd="9" destOrd="0" presId="urn:microsoft.com/office/officeart/2008/layout/LinedList"/>
    <dgm:cxn modelId="{BF5104A7-2C44-4633-99F3-412DE520ADA6}" type="presParOf" srcId="{4D733C09-AF61-41D9-945F-ECC804542F13}" destId="{091AB6FA-34C4-4BFA-A3E4-BD64A3812AC1}" srcOrd="0" destOrd="0" presId="urn:microsoft.com/office/officeart/2008/layout/LinedList"/>
    <dgm:cxn modelId="{234D675D-C805-4B00-8F83-E2536B25B044}" type="presParOf" srcId="{4D733C09-AF61-41D9-945F-ECC804542F13}" destId="{8DB31499-6F38-440E-BCAF-CDF3CA167829}" srcOrd="1" destOrd="0" presId="urn:microsoft.com/office/officeart/2008/layout/LinedList"/>
    <dgm:cxn modelId="{FF69C6AF-AC42-4726-8CE4-C0B5EDE6DEBA}" type="presParOf" srcId="{C57E6048-1143-47B5-9227-D8C41CC166D6}" destId="{7C1C3F84-5DC4-40DF-9B4F-528C23C86968}" srcOrd="10" destOrd="0" presId="urn:microsoft.com/office/officeart/2008/layout/LinedList"/>
    <dgm:cxn modelId="{BEB9394B-9C1B-45DC-A99F-E3F82851CB0E}" type="presParOf" srcId="{C57E6048-1143-47B5-9227-D8C41CC166D6}" destId="{01F9D392-D4A9-49B4-A5A0-307551CC979C}" srcOrd="11" destOrd="0" presId="urn:microsoft.com/office/officeart/2008/layout/LinedList"/>
    <dgm:cxn modelId="{333D15A4-3705-4765-9C65-F101E97B5AF8}" type="presParOf" srcId="{01F9D392-D4A9-49B4-A5A0-307551CC979C}" destId="{47F32740-6421-4146-9B52-60A19B8AA47D}" srcOrd="0" destOrd="0" presId="urn:microsoft.com/office/officeart/2008/layout/LinedList"/>
    <dgm:cxn modelId="{64FAC279-3FDA-4FAB-83E1-4CD0738868B0}" type="presParOf" srcId="{01F9D392-D4A9-49B4-A5A0-307551CC979C}" destId="{A490CEB7-B217-4529-B0D7-2256DCB529F6}" srcOrd="1" destOrd="0" presId="urn:microsoft.com/office/officeart/2008/layout/LinedList"/>
    <dgm:cxn modelId="{08FF23DD-B969-4EBF-9E66-EABF7494BCCF}" type="presParOf" srcId="{C57E6048-1143-47B5-9227-D8C41CC166D6}" destId="{D59687FD-597F-4A7F-BFCF-5B6CE7A32E50}" srcOrd="12" destOrd="0" presId="urn:microsoft.com/office/officeart/2008/layout/LinedList"/>
    <dgm:cxn modelId="{D3DB42EA-68F1-41C7-B68E-47904BE250C7}" type="presParOf" srcId="{C57E6048-1143-47B5-9227-D8C41CC166D6}" destId="{F02A9FE3-A662-4B0D-B292-C5913AA951CC}" srcOrd="13" destOrd="0" presId="urn:microsoft.com/office/officeart/2008/layout/LinedList"/>
    <dgm:cxn modelId="{44527D56-3660-4D8F-9026-9EC5579E94DF}" type="presParOf" srcId="{F02A9FE3-A662-4B0D-B292-C5913AA951CC}" destId="{0B23FB11-75A9-4966-9CE3-745BD1209937}" srcOrd="0" destOrd="0" presId="urn:microsoft.com/office/officeart/2008/layout/LinedList"/>
    <dgm:cxn modelId="{9EFDC94D-BFB2-4C98-8330-8093AAA56161}" type="presParOf" srcId="{F02A9FE3-A662-4B0D-B292-C5913AA951CC}" destId="{84F9C93E-D8D7-4E19-84F3-D555C40088A0}" srcOrd="1" destOrd="0" presId="urn:microsoft.com/office/officeart/2008/layout/LinedList"/>
    <dgm:cxn modelId="{AFD42A46-137B-43C1-9D1D-7D9340FE6104}" type="presParOf" srcId="{C57E6048-1143-47B5-9227-D8C41CC166D6}" destId="{18B2A1BB-B8F0-442D-9649-DD458E1EE143}" srcOrd="14" destOrd="0" presId="urn:microsoft.com/office/officeart/2008/layout/LinedList"/>
    <dgm:cxn modelId="{61849573-B43F-4481-844B-248889BE28F8}" type="presParOf" srcId="{C57E6048-1143-47B5-9227-D8C41CC166D6}" destId="{7E662095-5AB4-44F6-96A2-72A0AAD61FE9}" srcOrd="15" destOrd="0" presId="urn:microsoft.com/office/officeart/2008/layout/LinedList"/>
    <dgm:cxn modelId="{D017C7BC-B32A-4BAE-BB82-1DC9640A2026}" type="presParOf" srcId="{7E662095-5AB4-44F6-96A2-72A0AAD61FE9}" destId="{F8A0598B-F25B-4489-A29A-F870C4C967FD}" srcOrd="0" destOrd="0" presId="urn:microsoft.com/office/officeart/2008/layout/LinedList"/>
    <dgm:cxn modelId="{BFF7DCE9-395F-468B-99B7-79B8D513844B}" type="presParOf" srcId="{7E662095-5AB4-44F6-96A2-72A0AAD61FE9}" destId="{92061D51-908F-4B43-8F62-A163EB4E74CB}" srcOrd="1" destOrd="0" presId="urn:microsoft.com/office/officeart/2008/layout/LinedList"/>
    <dgm:cxn modelId="{03FA4BBF-28EA-47AF-A31F-CA6E34F6D3E4}" type="presParOf" srcId="{C57E6048-1143-47B5-9227-D8C41CC166D6}" destId="{A9198731-827D-4CFD-AFA7-0960F81A9949}" srcOrd="16" destOrd="0" presId="urn:microsoft.com/office/officeart/2008/layout/LinedList"/>
    <dgm:cxn modelId="{C4901FA2-9A2B-4692-A5DB-FA498CA62F3F}" type="presParOf" srcId="{C57E6048-1143-47B5-9227-D8C41CC166D6}" destId="{E2366A95-FFA1-473B-B88E-7792986FEA84}" srcOrd="17" destOrd="0" presId="urn:microsoft.com/office/officeart/2008/layout/LinedList"/>
    <dgm:cxn modelId="{CA2672BE-2AE6-4C19-BA7F-13A9E0E0EA75}" type="presParOf" srcId="{E2366A95-FFA1-473B-B88E-7792986FEA84}" destId="{64C1DB6B-264B-49EC-BC21-314447BF3200}" srcOrd="0" destOrd="0" presId="urn:microsoft.com/office/officeart/2008/layout/LinedList"/>
    <dgm:cxn modelId="{908B8A09-A696-40BC-ABF0-50CAB0EF30A1}" type="presParOf" srcId="{E2366A95-FFA1-473B-B88E-7792986FEA84}" destId="{C794D7FA-2DEB-4917-99DD-5588EDEFD1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43D6E4-402A-47B5-A495-F83BD5A6427C}" type="doc">
      <dgm:prSet loTypeId="urn:microsoft.com/office/officeart/2005/8/layout/pyramid1" loCatId="pyramid" qsTypeId="urn:microsoft.com/office/officeart/2005/8/quickstyle/simple1#6" qsCatId="simple" csTypeId="urn:microsoft.com/office/officeart/2005/8/colors/accent0_1" csCatId="mainScheme" phldr="1"/>
      <dgm:spPr/>
    </dgm:pt>
    <dgm:pt modelId="{3BE4E23E-5CEF-4AA2-BBBA-FF10AD76E733}">
      <dgm:prSet phldrT="[Текст]" custT="1"/>
      <dgm:spPr>
        <a:solidFill>
          <a:srgbClr val="85C27F"/>
        </a:solidFill>
      </dgm:spPr>
      <dgm:t>
        <a:bodyPr/>
        <a:lstStyle/>
        <a:p>
          <a:endParaRPr lang="ru-RU" sz="1100" dirty="0"/>
        </a:p>
        <a:p>
          <a:endParaRPr lang="ru-RU" sz="1100" dirty="0"/>
        </a:p>
        <a:p>
          <a:endParaRPr lang="ru-RU" sz="2400" dirty="0"/>
        </a:p>
        <a:p>
          <a:r>
            <a:rPr lang="ru-RU" sz="2400" b="1" dirty="0">
              <a:solidFill>
                <a:srgbClr val="003300"/>
              </a:solidFill>
            </a:rPr>
            <a:t>1,5</a:t>
          </a:r>
          <a:r>
            <a:rPr lang="ru-RU" sz="1800" dirty="0">
              <a:solidFill>
                <a:srgbClr val="003300"/>
              </a:solidFill>
            </a:rPr>
            <a:t>%</a:t>
          </a:r>
          <a:r>
            <a:rPr lang="ru-RU" sz="2400" dirty="0">
              <a:solidFill>
                <a:srgbClr val="003300"/>
              </a:solidFill>
            </a:rPr>
            <a:t>  </a:t>
          </a:r>
          <a:r>
            <a:rPr lang="ru-RU" sz="2400" b="1" dirty="0">
              <a:solidFill>
                <a:srgbClr val="003300"/>
              </a:solidFill>
            </a:rPr>
            <a:t>Неналоговые</a:t>
          </a:r>
        </a:p>
      </dgm:t>
    </dgm:pt>
    <dgm:pt modelId="{E65EB932-711E-4038-BFCA-8DDCA141D6F0}" type="parTrans" cxnId="{8B8CF2A5-941F-4DB0-9680-667520DFA401}">
      <dgm:prSet/>
      <dgm:spPr/>
      <dgm:t>
        <a:bodyPr/>
        <a:lstStyle/>
        <a:p>
          <a:endParaRPr lang="ru-RU"/>
        </a:p>
      </dgm:t>
    </dgm:pt>
    <dgm:pt modelId="{397987EA-ABB6-4972-9B80-0C4AF401FADA}" type="sibTrans" cxnId="{8B8CF2A5-941F-4DB0-9680-667520DFA401}">
      <dgm:prSet/>
      <dgm:spPr/>
      <dgm:t>
        <a:bodyPr/>
        <a:lstStyle/>
        <a:p>
          <a:endParaRPr lang="ru-RU"/>
        </a:p>
      </dgm:t>
    </dgm:pt>
    <dgm:pt modelId="{D099B085-364E-4FF0-A897-DE649077DB7D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3600" b="1" dirty="0">
              <a:solidFill>
                <a:srgbClr val="003300"/>
              </a:solidFill>
            </a:rPr>
            <a:t>4,8%</a:t>
          </a:r>
          <a:r>
            <a:rPr lang="ru-RU" sz="4800" b="1" dirty="0">
              <a:solidFill>
                <a:srgbClr val="003300"/>
              </a:solidFill>
            </a:rPr>
            <a:t> Налоговые</a:t>
          </a:r>
        </a:p>
      </dgm:t>
    </dgm:pt>
    <dgm:pt modelId="{D8C5392E-04B5-4E26-8939-656944BE69A2}" type="parTrans" cxnId="{A70DB338-8B05-4F7D-B758-29D218F69E4C}">
      <dgm:prSet/>
      <dgm:spPr/>
      <dgm:t>
        <a:bodyPr/>
        <a:lstStyle/>
        <a:p>
          <a:endParaRPr lang="ru-RU"/>
        </a:p>
      </dgm:t>
    </dgm:pt>
    <dgm:pt modelId="{8A6EB97F-F69F-49C5-B4E8-11FFE6AB7F78}" type="sibTrans" cxnId="{A70DB338-8B05-4F7D-B758-29D218F69E4C}">
      <dgm:prSet/>
      <dgm:spPr/>
      <dgm:t>
        <a:bodyPr/>
        <a:lstStyle/>
        <a:p>
          <a:endParaRPr lang="ru-RU"/>
        </a:p>
      </dgm:t>
    </dgm:pt>
    <dgm:pt modelId="{543A13CC-577B-40C6-9BA1-4161C7332719}">
      <dgm:prSet phldrT="[Текст]" custT="1"/>
      <dgm:spPr>
        <a:solidFill>
          <a:srgbClr val="85C27F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6000" b="1" dirty="0">
              <a:solidFill>
                <a:srgbClr val="003300"/>
              </a:solidFill>
            </a:rPr>
            <a:t>93,7</a:t>
          </a:r>
          <a:r>
            <a:rPr lang="ru-RU" sz="4400" dirty="0">
              <a:solidFill>
                <a:srgbClr val="003300"/>
              </a:solidFill>
            </a:rPr>
            <a:t>%</a:t>
          </a:r>
          <a:r>
            <a:rPr lang="ru-RU" sz="6000" dirty="0">
              <a:solidFill>
                <a:srgbClr val="003300"/>
              </a:solidFill>
            </a:rPr>
            <a:t> </a:t>
          </a:r>
          <a:r>
            <a:rPr lang="ru-RU" sz="6000" b="1" dirty="0">
              <a:solidFill>
                <a:srgbClr val="003300"/>
              </a:solidFill>
            </a:rPr>
            <a:t>Безвозмездные</a:t>
          </a:r>
        </a:p>
      </dgm:t>
    </dgm:pt>
    <dgm:pt modelId="{F8C8A7B2-8D13-4567-84FB-7BBB3F207111}" type="parTrans" cxnId="{C82222FC-1689-4A06-908A-1C5DF794662B}">
      <dgm:prSet/>
      <dgm:spPr/>
      <dgm:t>
        <a:bodyPr/>
        <a:lstStyle/>
        <a:p>
          <a:endParaRPr lang="ru-RU"/>
        </a:p>
      </dgm:t>
    </dgm:pt>
    <dgm:pt modelId="{3EAD599F-0C82-4C0B-A4A0-88D1AD661651}" type="sibTrans" cxnId="{C82222FC-1689-4A06-908A-1C5DF794662B}">
      <dgm:prSet/>
      <dgm:spPr/>
      <dgm:t>
        <a:bodyPr/>
        <a:lstStyle/>
        <a:p>
          <a:endParaRPr lang="ru-RU"/>
        </a:p>
      </dgm:t>
    </dgm:pt>
    <dgm:pt modelId="{D08F4AF5-1E3E-4EB7-8CE8-4B2779DA9AE7}" type="pres">
      <dgm:prSet presAssocID="{2143D6E4-402A-47B5-A495-F83BD5A6427C}" presName="Name0" presStyleCnt="0">
        <dgm:presLayoutVars>
          <dgm:dir/>
          <dgm:animLvl val="lvl"/>
          <dgm:resizeHandles val="exact"/>
        </dgm:presLayoutVars>
      </dgm:prSet>
      <dgm:spPr/>
    </dgm:pt>
    <dgm:pt modelId="{016B333A-53F0-4B96-95E4-302151442BDD}" type="pres">
      <dgm:prSet presAssocID="{3BE4E23E-5CEF-4AA2-BBBA-FF10AD76E733}" presName="Name8" presStyleCnt="0"/>
      <dgm:spPr/>
    </dgm:pt>
    <dgm:pt modelId="{2FB61DE9-63CF-47BF-BB57-FE032012DA80}" type="pres">
      <dgm:prSet presAssocID="{3BE4E23E-5CEF-4AA2-BBBA-FF10AD76E733}" presName="level" presStyleLbl="node1" presStyleIdx="0" presStyleCnt="3" custScaleY="66351">
        <dgm:presLayoutVars>
          <dgm:chMax val="1"/>
          <dgm:bulletEnabled val="1"/>
        </dgm:presLayoutVars>
      </dgm:prSet>
      <dgm:spPr/>
    </dgm:pt>
    <dgm:pt modelId="{05655D2F-45E7-4A5E-B4EE-3376B7645F99}" type="pres">
      <dgm:prSet presAssocID="{3BE4E23E-5CEF-4AA2-BBBA-FF10AD76E7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5E746A-F596-43B8-AC94-EBC10B01C07F}" type="pres">
      <dgm:prSet presAssocID="{D099B085-364E-4FF0-A897-DE649077DB7D}" presName="Name8" presStyleCnt="0"/>
      <dgm:spPr/>
    </dgm:pt>
    <dgm:pt modelId="{5C7A61AE-7841-49E5-B10E-B86E4A2EA223}" type="pres">
      <dgm:prSet presAssocID="{D099B085-364E-4FF0-A897-DE649077DB7D}" presName="level" presStyleLbl="node1" presStyleIdx="1" presStyleCnt="3" custScaleY="60978">
        <dgm:presLayoutVars>
          <dgm:chMax val="1"/>
          <dgm:bulletEnabled val="1"/>
        </dgm:presLayoutVars>
      </dgm:prSet>
      <dgm:spPr/>
    </dgm:pt>
    <dgm:pt modelId="{A920179C-F96F-48FA-A07B-6C853D34879D}" type="pres">
      <dgm:prSet presAssocID="{D099B085-364E-4FF0-A897-DE649077DB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B6EA567-8370-4611-953A-9D486659D534}" type="pres">
      <dgm:prSet presAssocID="{543A13CC-577B-40C6-9BA1-4161C7332719}" presName="Name8" presStyleCnt="0"/>
      <dgm:spPr/>
    </dgm:pt>
    <dgm:pt modelId="{52AE2C2B-BC83-4358-A3D4-B87C16588C44}" type="pres">
      <dgm:prSet presAssocID="{543A13CC-577B-40C6-9BA1-4161C7332719}" presName="level" presStyleLbl="node1" presStyleIdx="2" presStyleCnt="3" custLinFactNeighborX="25" custLinFactNeighborY="0">
        <dgm:presLayoutVars>
          <dgm:chMax val="1"/>
          <dgm:bulletEnabled val="1"/>
        </dgm:presLayoutVars>
      </dgm:prSet>
      <dgm:spPr/>
    </dgm:pt>
    <dgm:pt modelId="{0363E17B-2322-4303-A4B8-950681A7BE1A}" type="pres">
      <dgm:prSet presAssocID="{543A13CC-577B-40C6-9BA1-4161C733271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F992B03-A738-41D8-9774-8D4BDC0DE299}" type="presOf" srcId="{D099B085-364E-4FF0-A897-DE649077DB7D}" destId="{A920179C-F96F-48FA-A07B-6C853D34879D}" srcOrd="1" destOrd="0" presId="urn:microsoft.com/office/officeart/2005/8/layout/pyramid1"/>
    <dgm:cxn modelId="{02128220-E549-4A80-A071-52AC797D386B}" type="presOf" srcId="{543A13CC-577B-40C6-9BA1-4161C7332719}" destId="{0363E17B-2322-4303-A4B8-950681A7BE1A}" srcOrd="1" destOrd="0" presId="urn:microsoft.com/office/officeart/2005/8/layout/pyramid1"/>
    <dgm:cxn modelId="{A70DB338-8B05-4F7D-B758-29D218F69E4C}" srcId="{2143D6E4-402A-47B5-A495-F83BD5A6427C}" destId="{D099B085-364E-4FF0-A897-DE649077DB7D}" srcOrd="1" destOrd="0" parTransId="{D8C5392E-04B5-4E26-8939-656944BE69A2}" sibTransId="{8A6EB97F-F69F-49C5-B4E8-11FFE6AB7F78}"/>
    <dgm:cxn modelId="{0B3ABC69-DBE6-4317-9CED-93BC9BD07668}" type="presOf" srcId="{543A13CC-577B-40C6-9BA1-4161C7332719}" destId="{52AE2C2B-BC83-4358-A3D4-B87C16588C44}" srcOrd="0" destOrd="0" presId="urn:microsoft.com/office/officeart/2005/8/layout/pyramid1"/>
    <dgm:cxn modelId="{BAABF369-31FF-42EF-BBFA-BD445220F549}" type="presOf" srcId="{D099B085-364E-4FF0-A897-DE649077DB7D}" destId="{5C7A61AE-7841-49E5-B10E-B86E4A2EA223}" srcOrd="0" destOrd="0" presId="urn:microsoft.com/office/officeart/2005/8/layout/pyramid1"/>
    <dgm:cxn modelId="{B60A196C-6F0F-4F3C-9A02-8BC984A30AD9}" type="presOf" srcId="{3BE4E23E-5CEF-4AA2-BBBA-FF10AD76E733}" destId="{2FB61DE9-63CF-47BF-BB57-FE032012DA80}" srcOrd="0" destOrd="0" presId="urn:microsoft.com/office/officeart/2005/8/layout/pyramid1"/>
    <dgm:cxn modelId="{F6997286-AA87-4591-BC59-4252D14CEC9A}" type="presOf" srcId="{3BE4E23E-5CEF-4AA2-BBBA-FF10AD76E733}" destId="{05655D2F-45E7-4A5E-B4EE-3376B7645F99}" srcOrd="1" destOrd="0" presId="urn:microsoft.com/office/officeart/2005/8/layout/pyramid1"/>
    <dgm:cxn modelId="{8B8CF2A5-941F-4DB0-9680-667520DFA401}" srcId="{2143D6E4-402A-47B5-A495-F83BD5A6427C}" destId="{3BE4E23E-5CEF-4AA2-BBBA-FF10AD76E733}" srcOrd="0" destOrd="0" parTransId="{E65EB932-711E-4038-BFCA-8DDCA141D6F0}" sibTransId="{397987EA-ABB6-4972-9B80-0C4AF401FADA}"/>
    <dgm:cxn modelId="{8576B4DD-83BA-4CD5-A76A-647FBABABBCD}" type="presOf" srcId="{2143D6E4-402A-47B5-A495-F83BD5A6427C}" destId="{D08F4AF5-1E3E-4EB7-8CE8-4B2779DA9AE7}" srcOrd="0" destOrd="0" presId="urn:microsoft.com/office/officeart/2005/8/layout/pyramid1"/>
    <dgm:cxn modelId="{C82222FC-1689-4A06-908A-1C5DF794662B}" srcId="{2143D6E4-402A-47B5-A495-F83BD5A6427C}" destId="{543A13CC-577B-40C6-9BA1-4161C7332719}" srcOrd="2" destOrd="0" parTransId="{F8C8A7B2-8D13-4567-84FB-7BBB3F207111}" sibTransId="{3EAD599F-0C82-4C0B-A4A0-88D1AD661651}"/>
    <dgm:cxn modelId="{B5DDC366-821F-4C1B-9EFA-2D1CCB153A04}" type="presParOf" srcId="{D08F4AF5-1E3E-4EB7-8CE8-4B2779DA9AE7}" destId="{016B333A-53F0-4B96-95E4-302151442BDD}" srcOrd="0" destOrd="0" presId="urn:microsoft.com/office/officeart/2005/8/layout/pyramid1"/>
    <dgm:cxn modelId="{231AA2B1-7F7C-4C94-8FCC-9ADB49E47282}" type="presParOf" srcId="{016B333A-53F0-4B96-95E4-302151442BDD}" destId="{2FB61DE9-63CF-47BF-BB57-FE032012DA80}" srcOrd="0" destOrd="0" presId="urn:microsoft.com/office/officeart/2005/8/layout/pyramid1"/>
    <dgm:cxn modelId="{9F7DA767-3925-443F-BFC1-54D2392EC1CE}" type="presParOf" srcId="{016B333A-53F0-4B96-95E4-302151442BDD}" destId="{05655D2F-45E7-4A5E-B4EE-3376B7645F99}" srcOrd="1" destOrd="0" presId="urn:microsoft.com/office/officeart/2005/8/layout/pyramid1"/>
    <dgm:cxn modelId="{C80C6472-E63E-47A5-9E2A-BD8E583FFA6C}" type="presParOf" srcId="{D08F4AF5-1E3E-4EB7-8CE8-4B2779DA9AE7}" destId="{E15E746A-F596-43B8-AC94-EBC10B01C07F}" srcOrd="1" destOrd="0" presId="urn:microsoft.com/office/officeart/2005/8/layout/pyramid1"/>
    <dgm:cxn modelId="{3340670A-F445-4F96-B6A1-8716857AEDC4}" type="presParOf" srcId="{E15E746A-F596-43B8-AC94-EBC10B01C07F}" destId="{5C7A61AE-7841-49E5-B10E-B86E4A2EA223}" srcOrd="0" destOrd="0" presId="urn:microsoft.com/office/officeart/2005/8/layout/pyramid1"/>
    <dgm:cxn modelId="{68CE0F20-8482-44D5-8970-1C26DFBABDAA}" type="presParOf" srcId="{E15E746A-F596-43B8-AC94-EBC10B01C07F}" destId="{A920179C-F96F-48FA-A07B-6C853D34879D}" srcOrd="1" destOrd="0" presId="urn:microsoft.com/office/officeart/2005/8/layout/pyramid1"/>
    <dgm:cxn modelId="{65A9DC9C-DABF-4650-8B21-1A01F03CD9D8}" type="presParOf" srcId="{D08F4AF5-1E3E-4EB7-8CE8-4B2779DA9AE7}" destId="{8B6EA567-8370-4611-953A-9D486659D534}" srcOrd="2" destOrd="0" presId="urn:microsoft.com/office/officeart/2005/8/layout/pyramid1"/>
    <dgm:cxn modelId="{FF5182A2-5767-4A23-BA94-FF65CCB7D359}" type="presParOf" srcId="{8B6EA567-8370-4611-953A-9D486659D534}" destId="{52AE2C2B-BC83-4358-A3D4-B87C16588C44}" srcOrd="0" destOrd="0" presId="urn:microsoft.com/office/officeart/2005/8/layout/pyramid1"/>
    <dgm:cxn modelId="{2DDCE57A-6D52-4A81-87AE-0C0A5CA7C1EC}" type="presParOf" srcId="{8B6EA567-8370-4611-953A-9D486659D534}" destId="{0363E17B-2322-4303-A4B8-950681A7BE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150325-7267-4F98-98D3-222B6F5AA359}" type="doc">
      <dgm:prSet loTypeId="urn:microsoft.com/office/officeart/2008/layout/HorizontalMultiLevelHierarchy" loCatId="hierarchy" qsTypeId="urn:microsoft.com/office/officeart/2005/8/quickstyle/simple1#7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A3AD85AF-6CD5-4953-A19B-149DA5A54F23}">
      <dgm:prSet phldrT="[Текст]"/>
      <dgm:spPr>
        <a:solidFill>
          <a:srgbClr val="85C27F"/>
        </a:solidFill>
      </dgm:spPr>
      <dgm:t>
        <a:bodyPr/>
        <a:lstStyle/>
        <a:p>
          <a:r>
            <a:rPr lang="ru-RU" b="1" dirty="0">
              <a:solidFill>
                <a:srgbClr val="003300"/>
              </a:solidFill>
            </a:rPr>
            <a:t>Налоги граждан           и организаций </a:t>
          </a:r>
        </a:p>
      </dgm:t>
    </dgm:pt>
    <dgm:pt modelId="{02AEF3ED-AE7D-436E-BD43-537B9E26F35D}" type="parTrans" cxnId="{CAA17DAB-5DF9-45F8-BF24-D11CCACD2D0C}">
      <dgm:prSet/>
      <dgm:spPr/>
      <dgm:t>
        <a:bodyPr/>
        <a:lstStyle/>
        <a:p>
          <a:endParaRPr lang="ru-RU"/>
        </a:p>
      </dgm:t>
    </dgm:pt>
    <dgm:pt modelId="{54ECE869-4730-4FEB-93CC-58CBA8FB921C}" type="sibTrans" cxnId="{CAA17DAB-5DF9-45F8-BF24-D11CCACD2D0C}">
      <dgm:prSet/>
      <dgm:spPr/>
      <dgm:t>
        <a:bodyPr/>
        <a:lstStyle/>
        <a:p>
          <a:endParaRPr lang="ru-RU"/>
        </a:p>
      </dgm:t>
    </dgm:pt>
    <dgm:pt modelId="{7DA16437-006D-4D05-99A4-040A926D24D1}">
      <dgm:prSet phldrT="[Текст]" custT="1"/>
      <dgm:spPr>
        <a:solidFill>
          <a:srgbClr val="85C27F"/>
        </a:solidFill>
      </dgm:spPr>
      <dgm:t>
        <a:bodyPr/>
        <a:lstStyle/>
        <a:p>
          <a:pPr marL="180000" algn="l"/>
          <a:r>
            <a:rPr lang="ru-RU" sz="2400" b="1" dirty="0">
              <a:solidFill>
                <a:srgbClr val="003300"/>
              </a:solidFill>
              <a:latin typeface="+mn-lt"/>
            </a:rPr>
            <a:t>НДФЛ</a:t>
          </a:r>
          <a:r>
            <a:rPr lang="ru-RU" sz="1800" dirty="0">
              <a:solidFill>
                <a:srgbClr val="003300"/>
              </a:solidFill>
              <a:latin typeface="+mn-lt"/>
            </a:rPr>
            <a:t> – налог на доходы физических лиц</a:t>
          </a:r>
        </a:p>
      </dgm:t>
    </dgm:pt>
    <dgm:pt modelId="{7A4A29C6-F8B8-4A55-9E46-9ADFB7FBC8B5}" type="parTrans" cxnId="{48501716-3211-4971-A066-3D35DB5DC6C6}">
      <dgm:prSet/>
      <dgm:spPr>
        <a:ln w="9525">
          <a:solidFill>
            <a:srgbClr val="003300"/>
          </a:solidFill>
        </a:ln>
      </dgm:spPr>
      <dgm:t>
        <a:bodyPr/>
        <a:lstStyle/>
        <a:p>
          <a:endParaRPr lang="ru-RU" b="1"/>
        </a:p>
      </dgm:t>
    </dgm:pt>
    <dgm:pt modelId="{7A179783-09E9-4E0E-9F53-1CB3D5C6C89F}" type="sibTrans" cxnId="{48501716-3211-4971-A066-3D35DB5DC6C6}">
      <dgm:prSet/>
      <dgm:spPr/>
      <dgm:t>
        <a:bodyPr/>
        <a:lstStyle/>
        <a:p>
          <a:endParaRPr lang="ru-RU"/>
        </a:p>
      </dgm:t>
    </dgm:pt>
    <dgm:pt modelId="{A956A5E4-FCB0-4B6C-8AFA-051587DC7FE4}">
      <dgm:prSet phldrT="[Текст]" custT="1"/>
      <dgm:spPr>
        <a:solidFill>
          <a:srgbClr val="85C27F"/>
        </a:solidFill>
      </dgm:spPr>
      <dgm:t>
        <a:bodyPr/>
        <a:lstStyle/>
        <a:p>
          <a:pPr marL="180000" algn="l"/>
          <a:r>
            <a:rPr lang="ru-RU" sz="2400" b="1" dirty="0">
              <a:solidFill>
                <a:srgbClr val="003300"/>
              </a:solidFill>
              <a:latin typeface="+mn-lt"/>
            </a:rPr>
            <a:t>Акцизы</a:t>
          </a:r>
          <a:r>
            <a:rPr lang="ru-RU" sz="1800" dirty="0">
              <a:solidFill>
                <a:srgbClr val="003300"/>
              </a:solidFill>
              <a:latin typeface="+mn-lt"/>
            </a:rPr>
            <a:t> на автомобильный и прямогонный                        бензин, дизельное топливо, моторные масла</a:t>
          </a:r>
        </a:p>
      </dgm:t>
    </dgm:pt>
    <dgm:pt modelId="{6D9B973E-816B-4220-94FD-F096DE53488E}" type="parTrans" cxnId="{CF2FA108-EB81-4FA7-ADF2-D024CFBFA125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b="0"/>
        </a:p>
      </dgm:t>
    </dgm:pt>
    <dgm:pt modelId="{BE0AA6F7-B116-4A7B-8510-EDF4A1D04308}" type="sibTrans" cxnId="{CF2FA108-EB81-4FA7-ADF2-D024CFBFA125}">
      <dgm:prSet/>
      <dgm:spPr/>
      <dgm:t>
        <a:bodyPr/>
        <a:lstStyle/>
        <a:p>
          <a:endParaRPr lang="ru-RU"/>
        </a:p>
      </dgm:t>
    </dgm:pt>
    <dgm:pt modelId="{6BC76D13-6A49-4E25-8D52-FF937073221A}">
      <dgm:prSet phldrT="[Текст]" custT="1"/>
      <dgm:spPr>
        <a:solidFill>
          <a:srgbClr val="85C27F"/>
        </a:solidFill>
      </dgm:spPr>
      <dgm:t>
        <a:bodyPr/>
        <a:lstStyle/>
        <a:p>
          <a:pPr marL="180000" algn="l"/>
          <a:r>
            <a:rPr lang="ru-RU" sz="2400" b="1" dirty="0">
              <a:solidFill>
                <a:srgbClr val="003300"/>
              </a:solidFill>
              <a:latin typeface="+mn-lt"/>
            </a:rPr>
            <a:t>УСН</a:t>
          </a:r>
          <a:r>
            <a:rPr lang="ru-RU" sz="1800" b="1" dirty="0">
              <a:solidFill>
                <a:srgbClr val="003300"/>
              </a:solidFill>
              <a:latin typeface="+mn-lt"/>
            </a:rPr>
            <a:t> </a:t>
          </a:r>
          <a:r>
            <a:rPr lang="ru-RU" sz="1800" dirty="0">
              <a:solidFill>
                <a:srgbClr val="003300"/>
              </a:solidFill>
              <a:latin typeface="+mn-lt"/>
            </a:rPr>
            <a:t> - упрощенная система налогообложения</a:t>
          </a:r>
        </a:p>
      </dgm:t>
    </dgm:pt>
    <dgm:pt modelId="{8671FB8B-BC42-4907-9C81-2E8680C21AF1}" type="parTrans" cxnId="{AFF0A91A-A65D-4E3A-A221-C92861142FFB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b="0"/>
        </a:p>
      </dgm:t>
    </dgm:pt>
    <dgm:pt modelId="{D4F95568-0CA2-46B8-8448-D25F4BEE0065}" type="sibTrans" cxnId="{AFF0A91A-A65D-4E3A-A221-C92861142FFB}">
      <dgm:prSet/>
      <dgm:spPr/>
      <dgm:t>
        <a:bodyPr/>
        <a:lstStyle/>
        <a:p>
          <a:endParaRPr lang="ru-RU"/>
        </a:p>
      </dgm:t>
    </dgm:pt>
    <dgm:pt modelId="{D2EE7957-6755-47A5-9347-A023E95D2B04}">
      <dgm:prSet phldrT="[Текст]" custT="1"/>
      <dgm:spPr>
        <a:solidFill>
          <a:srgbClr val="85C27F"/>
        </a:solidFill>
      </dgm:spPr>
      <dgm:t>
        <a:bodyPr/>
        <a:lstStyle/>
        <a:p>
          <a:pPr marL="180000" algn="l"/>
          <a:r>
            <a:rPr lang="ru-RU" sz="2400" b="1" dirty="0">
              <a:solidFill>
                <a:srgbClr val="003300"/>
              </a:solidFill>
              <a:latin typeface="+mn-lt"/>
            </a:rPr>
            <a:t>ЕНВД</a:t>
          </a:r>
          <a:r>
            <a:rPr lang="ru-RU" sz="1800" dirty="0">
              <a:solidFill>
                <a:srgbClr val="003300"/>
              </a:solidFill>
              <a:latin typeface="+mn-lt"/>
            </a:rPr>
            <a:t> – единый налог на вмененный доход</a:t>
          </a:r>
        </a:p>
      </dgm:t>
    </dgm:pt>
    <dgm:pt modelId="{FDAD9804-2C15-4630-8DBA-9491D317BA9B}" type="parTrans" cxnId="{2B18C63F-A4EC-4B2D-8C8D-A04792D95D2A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b="0"/>
        </a:p>
      </dgm:t>
    </dgm:pt>
    <dgm:pt modelId="{5BF42189-B8A2-45EA-94B3-7703CB8FF6A9}" type="sibTrans" cxnId="{2B18C63F-A4EC-4B2D-8C8D-A04792D95D2A}">
      <dgm:prSet/>
      <dgm:spPr/>
      <dgm:t>
        <a:bodyPr/>
        <a:lstStyle/>
        <a:p>
          <a:endParaRPr lang="ru-RU"/>
        </a:p>
      </dgm:t>
    </dgm:pt>
    <dgm:pt modelId="{048915FB-0DBC-4BB7-B2EC-3907A04C1DA2}">
      <dgm:prSet phldrT="[Текст]" custT="1"/>
      <dgm:spPr>
        <a:solidFill>
          <a:srgbClr val="85C27F"/>
        </a:solidFill>
      </dgm:spPr>
      <dgm:t>
        <a:bodyPr/>
        <a:lstStyle/>
        <a:p>
          <a:pPr marL="180000" algn="l"/>
          <a:r>
            <a:rPr lang="ru-RU" sz="2400" b="1" dirty="0">
              <a:solidFill>
                <a:srgbClr val="003300"/>
              </a:solidFill>
              <a:latin typeface="+mn-lt"/>
            </a:rPr>
            <a:t>ЕСХН</a:t>
          </a:r>
          <a:r>
            <a:rPr lang="ru-RU" sz="1800" dirty="0">
              <a:solidFill>
                <a:srgbClr val="003300"/>
              </a:solidFill>
              <a:latin typeface="+mn-lt"/>
            </a:rPr>
            <a:t> – единый сельскохозяйственный налог</a:t>
          </a:r>
        </a:p>
      </dgm:t>
    </dgm:pt>
    <dgm:pt modelId="{CDB1E7ED-4E7A-4A6F-8DA4-8AE7E31D70DD}" type="parTrans" cxnId="{65FC8AD3-AA32-4F6E-B81A-E45214C799A4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b="0"/>
        </a:p>
      </dgm:t>
    </dgm:pt>
    <dgm:pt modelId="{9E32317D-F956-41D6-847E-7643F9B054AA}" type="sibTrans" cxnId="{65FC8AD3-AA32-4F6E-B81A-E45214C799A4}">
      <dgm:prSet/>
      <dgm:spPr/>
      <dgm:t>
        <a:bodyPr/>
        <a:lstStyle/>
        <a:p>
          <a:endParaRPr lang="ru-RU"/>
        </a:p>
      </dgm:t>
    </dgm:pt>
    <dgm:pt modelId="{1E1991F6-F482-4DF7-B26E-304C65047AE0}">
      <dgm:prSet phldrT="[Текст]" custT="1"/>
      <dgm:spPr>
        <a:solidFill>
          <a:srgbClr val="85C27F"/>
        </a:solidFill>
      </dgm:spPr>
      <dgm:t>
        <a:bodyPr/>
        <a:lstStyle/>
        <a:p>
          <a:pPr marL="180000" algn="l"/>
          <a:r>
            <a:rPr lang="ru-RU" sz="2400" b="1" dirty="0">
              <a:solidFill>
                <a:srgbClr val="003300"/>
              </a:solidFill>
              <a:latin typeface="+mn-lt"/>
            </a:rPr>
            <a:t>НИФЛ</a:t>
          </a:r>
          <a:r>
            <a:rPr lang="ru-RU" sz="1800" dirty="0">
              <a:solidFill>
                <a:srgbClr val="003300"/>
              </a:solidFill>
              <a:latin typeface="+mn-lt"/>
            </a:rPr>
            <a:t> – налог на имущество физических       лиц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C7C56545-F8F1-4063-AF77-94964B5F9A9C}" type="parTrans" cxnId="{7BB49FD8-4CC4-45D3-8000-1378F2869AB5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b="0"/>
        </a:p>
      </dgm:t>
    </dgm:pt>
    <dgm:pt modelId="{0CAB9455-0EF3-4643-9D3A-119E887F60CB}" type="sibTrans" cxnId="{7BB49FD8-4CC4-45D3-8000-1378F2869AB5}">
      <dgm:prSet/>
      <dgm:spPr/>
      <dgm:t>
        <a:bodyPr/>
        <a:lstStyle/>
        <a:p>
          <a:endParaRPr lang="ru-RU"/>
        </a:p>
      </dgm:t>
    </dgm:pt>
    <dgm:pt modelId="{F9C0D749-A6A9-4DF1-80D0-62A0240FBA0F}">
      <dgm:prSet phldrT="[Текст]" custT="1"/>
      <dgm:spPr>
        <a:solidFill>
          <a:srgbClr val="85C27F"/>
        </a:solidFill>
      </dgm:spPr>
      <dgm:t>
        <a:bodyPr/>
        <a:lstStyle/>
        <a:p>
          <a:pPr marL="180000" algn="l"/>
          <a:r>
            <a:rPr lang="ru-RU" sz="2400" b="1" dirty="0">
              <a:solidFill>
                <a:srgbClr val="003300"/>
              </a:solidFill>
              <a:latin typeface="+mn-lt"/>
            </a:rPr>
            <a:t>Земельный</a:t>
          </a:r>
          <a:r>
            <a:rPr lang="ru-RU" sz="1800" dirty="0">
              <a:solidFill>
                <a:srgbClr val="003300"/>
              </a:solidFill>
              <a:latin typeface="+mn-lt"/>
            </a:rPr>
            <a:t> налог             </a:t>
          </a:r>
        </a:p>
      </dgm:t>
    </dgm:pt>
    <dgm:pt modelId="{BAA42250-C9CE-4CE4-830F-6BCE3F956254}" type="parTrans" cxnId="{04B2819B-8A8E-4FAB-A50D-4B267D15EEB7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b="0"/>
        </a:p>
      </dgm:t>
    </dgm:pt>
    <dgm:pt modelId="{83E84075-DF6C-4A56-8E7F-BB54AB636CD1}" type="sibTrans" cxnId="{04B2819B-8A8E-4FAB-A50D-4B267D15EEB7}">
      <dgm:prSet/>
      <dgm:spPr/>
      <dgm:t>
        <a:bodyPr/>
        <a:lstStyle/>
        <a:p>
          <a:endParaRPr lang="ru-RU"/>
        </a:p>
      </dgm:t>
    </dgm:pt>
    <dgm:pt modelId="{EE7C84E1-56FF-4E47-A426-DC4CDC55D0EA}">
      <dgm:prSet phldrT="[Текст]" custT="1"/>
      <dgm:spPr>
        <a:solidFill>
          <a:srgbClr val="85C27F"/>
        </a:solidFill>
      </dgm:spPr>
      <dgm:t>
        <a:bodyPr/>
        <a:lstStyle/>
        <a:p>
          <a:pPr marL="180000" algn="l"/>
          <a:r>
            <a:rPr lang="ru-RU" sz="2400" b="1" dirty="0">
              <a:solidFill>
                <a:srgbClr val="003300"/>
              </a:solidFill>
              <a:latin typeface="+mn-lt"/>
            </a:rPr>
            <a:t>ПСН</a:t>
          </a:r>
          <a:r>
            <a:rPr lang="ru-RU" sz="1800" dirty="0">
              <a:solidFill>
                <a:srgbClr val="003300"/>
              </a:solidFill>
              <a:latin typeface="+mn-lt"/>
            </a:rPr>
            <a:t> – патентная система налогообложения</a:t>
          </a:r>
        </a:p>
      </dgm:t>
    </dgm:pt>
    <dgm:pt modelId="{6396A09A-3A9A-41B2-B368-6BFED74652D5}" type="parTrans" cxnId="{B6F1279E-C7BE-4683-8740-C3F232363538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b="0"/>
        </a:p>
      </dgm:t>
    </dgm:pt>
    <dgm:pt modelId="{25A8ED97-615E-4A50-9851-42419DEA2BD5}" type="sibTrans" cxnId="{B6F1279E-C7BE-4683-8740-C3F232363538}">
      <dgm:prSet/>
      <dgm:spPr/>
      <dgm:t>
        <a:bodyPr/>
        <a:lstStyle/>
        <a:p>
          <a:endParaRPr lang="ru-RU"/>
        </a:p>
      </dgm:t>
    </dgm:pt>
    <dgm:pt modelId="{47C3B67B-27DC-42CE-8060-51E2CFF754DC}">
      <dgm:prSet phldrT="[Текст]" custT="1"/>
      <dgm:spPr>
        <a:solidFill>
          <a:srgbClr val="85C27F"/>
        </a:solidFill>
      </dgm:spPr>
      <dgm:t>
        <a:bodyPr/>
        <a:lstStyle/>
        <a:p>
          <a:pPr marL="180000" algn="l"/>
          <a:r>
            <a:rPr lang="ru-RU" sz="2400" b="1" dirty="0">
              <a:solidFill>
                <a:srgbClr val="003300"/>
              </a:solidFill>
              <a:latin typeface="+mn-lt"/>
            </a:rPr>
            <a:t>Государственная пошлина</a:t>
          </a:r>
        </a:p>
      </dgm:t>
    </dgm:pt>
    <dgm:pt modelId="{D6B2DD3D-9CA5-4460-AB76-57B430867623}" type="parTrans" cxnId="{12E3B8D2-D8EE-40D7-A75D-5700DB3495DB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b="0"/>
        </a:p>
      </dgm:t>
    </dgm:pt>
    <dgm:pt modelId="{4A36E967-34EF-4E1C-8B3E-6245D1E1935B}" type="sibTrans" cxnId="{12E3B8D2-D8EE-40D7-A75D-5700DB3495DB}">
      <dgm:prSet/>
      <dgm:spPr/>
      <dgm:t>
        <a:bodyPr/>
        <a:lstStyle/>
        <a:p>
          <a:endParaRPr lang="ru-RU"/>
        </a:p>
      </dgm:t>
    </dgm:pt>
    <dgm:pt modelId="{2A9FCC82-E02B-4C6D-972B-ABA95CDECBBB}" type="pres">
      <dgm:prSet presAssocID="{9F150325-7267-4F98-98D3-222B6F5AA3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75AA41D-FA7C-4532-8898-78EB6D746CD4}" type="pres">
      <dgm:prSet presAssocID="{A3AD85AF-6CD5-4953-A19B-149DA5A54F23}" presName="root1" presStyleCnt="0"/>
      <dgm:spPr/>
    </dgm:pt>
    <dgm:pt modelId="{E79BEBD7-777A-42D1-9B97-4EAB9875E1C3}" type="pres">
      <dgm:prSet presAssocID="{A3AD85AF-6CD5-4953-A19B-149DA5A54F23}" presName="LevelOneTextNode" presStyleLbl="node0" presStyleIdx="0" presStyleCnt="1" custAng="5400000" custScaleX="436680" custScaleY="153391" custLinFactX="-224268" custLinFactNeighborX="-300000" custLinFactNeighborY="-12602">
        <dgm:presLayoutVars>
          <dgm:chPref val="3"/>
        </dgm:presLayoutVars>
      </dgm:prSet>
      <dgm:spPr/>
    </dgm:pt>
    <dgm:pt modelId="{C7F27C0D-D180-4509-AB57-C65299F0CD86}" type="pres">
      <dgm:prSet presAssocID="{A3AD85AF-6CD5-4953-A19B-149DA5A54F23}" presName="level2hierChild" presStyleCnt="0"/>
      <dgm:spPr/>
    </dgm:pt>
    <dgm:pt modelId="{7422A6FE-9F90-497B-BF78-DFC7E73D474D}" type="pres">
      <dgm:prSet presAssocID="{7A4A29C6-F8B8-4A55-9E46-9ADFB7FBC8B5}" presName="conn2-1" presStyleLbl="parChTrans1D2" presStyleIdx="0" presStyleCnt="9"/>
      <dgm:spPr/>
    </dgm:pt>
    <dgm:pt modelId="{1A418B5D-B46A-4076-AF1B-56AF45B48044}" type="pres">
      <dgm:prSet presAssocID="{7A4A29C6-F8B8-4A55-9E46-9ADFB7FBC8B5}" presName="connTx" presStyleLbl="parChTrans1D2" presStyleIdx="0" presStyleCnt="9"/>
      <dgm:spPr/>
    </dgm:pt>
    <dgm:pt modelId="{38F34036-117B-4785-8CF2-70AAC8BFFAB8}" type="pres">
      <dgm:prSet presAssocID="{7DA16437-006D-4D05-99A4-040A926D24D1}" presName="root2" presStyleCnt="0"/>
      <dgm:spPr/>
    </dgm:pt>
    <dgm:pt modelId="{E6C3727F-6435-4FCF-A0FF-FADB5E08BE35}" type="pres">
      <dgm:prSet presAssocID="{7DA16437-006D-4D05-99A4-040A926D24D1}" presName="LevelTwoTextNode" presStyleLbl="node2" presStyleIdx="0" presStyleCnt="9" custScaleX="430361" custScaleY="160193" custLinFactNeighborX="33549" custLinFactNeighborY="-1501">
        <dgm:presLayoutVars>
          <dgm:chPref val="3"/>
        </dgm:presLayoutVars>
      </dgm:prSet>
      <dgm:spPr/>
    </dgm:pt>
    <dgm:pt modelId="{B2E8209D-76DA-4A21-9B1A-E7E659A951E9}" type="pres">
      <dgm:prSet presAssocID="{7DA16437-006D-4D05-99A4-040A926D24D1}" presName="level3hierChild" presStyleCnt="0"/>
      <dgm:spPr/>
    </dgm:pt>
    <dgm:pt modelId="{CFAE61E2-CF69-42DB-BE18-0636613AF537}" type="pres">
      <dgm:prSet presAssocID="{6D9B973E-816B-4220-94FD-F096DE53488E}" presName="conn2-1" presStyleLbl="parChTrans1D2" presStyleIdx="1" presStyleCnt="9"/>
      <dgm:spPr/>
    </dgm:pt>
    <dgm:pt modelId="{7913F5EE-1C30-4E39-9E68-E3E6933A9622}" type="pres">
      <dgm:prSet presAssocID="{6D9B973E-816B-4220-94FD-F096DE53488E}" presName="connTx" presStyleLbl="parChTrans1D2" presStyleIdx="1" presStyleCnt="9"/>
      <dgm:spPr/>
    </dgm:pt>
    <dgm:pt modelId="{6F17F604-4F54-4551-AECE-4EB142FAC302}" type="pres">
      <dgm:prSet presAssocID="{A956A5E4-FCB0-4B6C-8AFA-051587DC7FE4}" presName="root2" presStyleCnt="0"/>
      <dgm:spPr/>
    </dgm:pt>
    <dgm:pt modelId="{1368AEFB-22A0-46F0-9A3B-CCFDAA52A6C6}" type="pres">
      <dgm:prSet presAssocID="{A956A5E4-FCB0-4B6C-8AFA-051587DC7FE4}" presName="LevelTwoTextNode" presStyleLbl="node2" presStyleIdx="1" presStyleCnt="9" custScaleX="430361" custScaleY="160193" custLinFactNeighborX="33549" custLinFactNeighborY="-16654">
        <dgm:presLayoutVars>
          <dgm:chPref val="3"/>
        </dgm:presLayoutVars>
      </dgm:prSet>
      <dgm:spPr/>
    </dgm:pt>
    <dgm:pt modelId="{41D7AF25-8F9D-4983-BE5D-424AF4DBD4C3}" type="pres">
      <dgm:prSet presAssocID="{A956A5E4-FCB0-4B6C-8AFA-051587DC7FE4}" presName="level3hierChild" presStyleCnt="0"/>
      <dgm:spPr/>
    </dgm:pt>
    <dgm:pt modelId="{397C156A-C0F1-4745-8B19-A67F97FAAAE8}" type="pres">
      <dgm:prSet presAssocID="{8671FB8B-BC42-4907-9C81-2E8680C21AF1}" presName="conn2-1" presStyleLbl="parChTrans1D2" presStyleIdx="2" presStyleCnt="9"/>
      <dgm:spPr/>
    </dgm:pt>
    <dgm:pt modelId="{62730AC3-38AF-4386-9E78-603F3FFDE1A8}" type="pres">
      <dgm:prSet presAssocID="{8671FB8B-BC42-4907-9C81-2E8680C21AF1}" presName="connTx" presStyleLbl="parChTrans1D2" presStyleIdx="2" presStyleCnt="9"/>
      <dgm:spPr/>
    </dgm:pt>
    <dgm:pt modelId="{3FC9D28A-C3EC-4513-BCCE-7764EA919B6D}" type="pres">
      <dgm:prSet presAssocID="{6BC76D13-6A49-4E25-8D52-FF937073221A}" presName="root2" presStyleCnt="0"/>
      <dgm:spPr/>
    </dgm:pt>
    <dgm:pt modelId="{AAC210F8-0685-4575-A117-3BE5A4201F50}" type="pres">
      <dgm:prSet presAssocID="{6BC76D13-6A49-4E25-8D52-FF937073221A}" presName="LevelTwoTextNode" presStyleLbl="node2" presStyleIdx="2" presStyleCnt="9" custScaleX="430361" custScaleY="160193" custLinFactNeighborX="33549" custLinFactNeighborY="-16654">
        <dgm:presLayoutVars>
          <dgm:chPref val="3"/>
        </dgm:presLayoutVars>
      </dgm:prSet>
      <dgm:spPr/>
    </dgm:pt>
    <dgm:pt modelId="{B66AC89E-BD56-4CF6-89F3-5E72301C0CEC}" type="pres">
      <dgm:prSet presAssocID="{6BC76D13-6A49-4E25-8D52-FF937073221A}" presName="level3hierChild" presStyleCnt="0"/>
      <dgm:spPr/>
    </dgm:pt>
    <dgm:pt modelId="{C87F72D1-3614-49A7-80A4-39AF1B1581B6}" type="pres">
      <dgm:prSet presAssocID="{FDAD9804-2C15-4630-8DBA-9491D317BA9B}" presName="conn2-1" presStyleLbl="parChTrans1D2" presStyleIdx="3" presStyleCnt="9"/>
      <dgm:spPr/>
    </dgm:pt>
    <dgm:pt modelId="{0653E004-10D6-4463-9BAB-D6B2DAE7AAD9}" type="pres">
      <dgm:prSet presAssocID="{FDAD9804-2C15-4630-8DBA-9491D317BA9B}" presName="connTx" presStyleLbl="parChTrans1D2" presStyleIdx="3" presStyleCnt="9"/>
      <dgm:spPr/>
    </dgm:pt>
    <dgm:pt modelId="{5F1F353F-1A97-4E84-BE8D-825511AAC5AE}" type="pres">
      <dgm:prSet presAssocID="{D2EE7957-6755-47A5-9347-A023E95D2B04}" presName="root2" presStyleCnt="0"/>
      <dgm:spPr/>
    </dgm:pt>
    <dgm:pt modelId="{CF81EEB9-0197-4C54-9DC6-3B3010F3ED25}" type="pres">
      <dgm:prSet presAssocID="{D2EE7957-6755-47A5-9347-A023E95D2B04}" presName="LevelTwoTextNode" presStyleLbl="node2" presStyleIdx="3" presStyleCnt="9" custScaleX="430361" custScaleY="160193" custLinFactNeighborX="33549" custLinFactNeighborY="-16654">
        <dgm:presLayoutVars>
          <dgm:chPref val="3"/>
        </dgm:presLayoutVars>
      </dgm:prSet>
      <dgm:spPr/>
    </dgm:pt>
    <dgm:pt modelId="{017CFC7D-7761-4A39-9308-5364D4A4020C}" type="pres">
      <dgm:prSet presAssocID="{D2EE7957-6755-47A5-9347-A023E95D2B04}" presName="level3hierChild" presStyleCnt="0"/>
      <dgm:spPr/>
    </dgm:pt>
    <dgm:pt modelId="{2D2C0CA8-CBA9-4CCE-B61F-34F0CCC23CFF}" type="pres">
      <dgm:prSet presAssocID="{CDB1E7ED-4E7A-4A6F-8DA4-8AE7E31D70DD}" presName="conn2-1" presStyleLbl="parChTrans1D2" presStyleIdx="4" presStyleCnt="9"/>
      <dgm:spPr/>
    </dgm:pt>
    <dgm:pt modelId="{FFC33051-87B0-4387-A030-609A98004A54}" type="pres">
      <dgm:prSet presAssocID="{CDB1E7ED-4E7A-4A6F-8DA4-8AE7E31D70DD}" presName="connTx" presStyleLbl="parChTrans1D2" presStyleIdx="4" presStyleCnt="9"/>
      <dgm:spPr/>
    </dgm:pt>
    <dgm:pt modelId="{492878BC-14C2-43F5-B656-0433D5521E32}" type="pres">
      <dgm:prSet presAssocID="{048915FB-0DBC-4BB7-B2EC-3907A04C1DA2}" presName="root2" presStyleCnt="0"/>
      <dgm:spPr/>
    </dgm:pt>
    <dgm:pt modelId="{2367D43A-C015-471C-839D-E8FEE0CC050B}" type="pres">
      <dgm:prSet presAssocID="{048915FB-0DBC-4BB7-B2EC-3907A04C1DA2}" presName="LevelTwoTextNode" presStyleLbl="node2" presStyleIdx="4" presStyleCnt="9" custScaleX="430361" custScaleY="160193" custLinFactNeighborX="33549" custLinFactNeighborY="-16654">
        <dgm:presLayoutVars>
          <dgm:chPref val="3"/>
        </dgm:presLayoutVars>
      </dgm:prSet>
      <dgm:spPr/>
    </dgm:pt>
    <dgm:pt modelId="{BBCFE23A-CABB-404A-AFC2-C24794050F8D}" type="pres">
      <dgm:prSet presAssocID="{048915FB-0DBC-4BB7-B2EC-3907A04C1DA2}" presName="level3hierChild" presStyleCnt="0"/>
      <dgm:spPr/>
    </dgm:pt>
    <dgm:pt modelId="{BF3F896E-D6F8-4D51-924B-B8D943607CD9}" type="pres">
      <dgm:prSet presAssocID="{6396A09A-3A9A-41B2-B368-6BFED74652D5}" presName="conn2-1" presStyleLbl="parChTrans1D2" presStyleIdx="5" presStyleCnt="9"/>
      <dgm:spPr/>
    </dgm:pt>
    <dgm:pt modelId="{842835A2-D5B3-4220-B78C-2CE2D632C7A9}" type="pres">
      <dgm:prSet presAssocID="{6396A09A-3A9A-41B2-B368-6BFED74652D5}" presName="connTx" presStyleLbl="parChTrans1D2" presStyleIdx="5" presStyleCnt="9"/>
      <dgm:spPr/>
    </dgm:pt>
    <dgm:pt modelId="{2D8624A6-3E4C-4F86-BC6D-A657C7D43EC9}" type="pres">
      <dgm:prSet presAssocID="{EE7C84E1-56FF-4E47-A426-DC4CDC55D0EA}" presName="root2" presStyleCnt="0"/>
      <dgm:spPr/>
    </dgm:pt>
    <dgm:pt modelId="{150BFEBB-E71A-4CA8-9579-8C6519DE6E12}" type="pres">
      <dgm:prSet presAssocID="{EE7C84E1-56FF-4E47-A426-DC4CDC55D0EA}" presName="LevelTwoTextNode" presStyleLbl="node2" presStyleIdx="5" presStyleCnt="9" custScaleX="430361" custScaleY="160193" custLinFactNeighborX="33549" custLinFactNeighborY="-16654">
        <dgm:presLayoutVars>
          <dgm:chPref val="3"/>
        </dgm:presLayoutVars>
      </dgm:prSet>
      <dgm:spPr/>
    </dgm:pt>
    <dgm:pt modelId="{1C837F01-F3A8-4F8C-9DAF-0420DD2154AF}" type="pres">
      <dgm:prSet presAssocID="{EE7C84E1-56FF-4E47-A426-DC4CDC55D0EA}" presName="level3hierChild" presStyleCnt="0"/>
      <dgm:spPr/>
    </dgm:pt>
    <dgm:pt modelId="{17F47BBA-64CC-41E6-998C-0FFF6D8C3543}" type="pres">
      <dgm:prSet presAssocID="{C7C56545-F8F1-4063-AF77-94964B5F9A9C}" presName="conn2-1" presStyleLbl="parChTrans1D2" presStyleIdx="6" presStyleCnt="9"/>
      <dgm:spPr/>
    </dgm:pt>
    <dgm:pt modelId="{9B6FC2D9-64FD-4A62-9192-A8715F197C67}" type="pres">
      <dgm:prSet presAssocID="{C7C56545-F8F1-4063-AF77-94964B5F9A9C}" presName="connTx" presStyleLbl="parChTrans1D2" presStyleIdx="6" presStyleCnt="9"/>
      <dgm:spPr/>
    </dgm:pt>
    <dgm:pt modelId="{E3823A29-BADB-4C81-9C72-7FB7492E5A19}" type="pres">
      <dgm:prSet presAssocID="{1E1991F6-F482-4DF7-B26E-304C65047AE0}" presName="root2" presStyleCnt="0"/>
      <dgm:spPr/>
    </dgm:pt>
    <dgm:pt modelId="{E0F18C05-C847-484A-9640-FB5EE5ADD33A}" type="pres">
      <dgm:prSet presAssocID="{1E1991F6-F482-4DF7-B26E-304C65047AE0}" presName="LevelTwoTextNode" presStyleLbl="node2" presStyleIdx="6" presStyleCnt="9" custScaleX="430361" custScaleY="160193" custLinFactNeighborX="33549" custLinFactNeighborY="-16654">
        <dgm:presLayoutVars>
          <dgm:chPref val="3"/>
        </dgm:presLayoutVars>
      </dgm:prSet>
      <dgm:spPr/>
    </dgm:pt>
    <dgm:pt modelId="{8F91CC89-9AA8-4FD6-AE85-53C6E6C985CC}" type="pres">
      <dgm:prSet presAssocID="{1E1991F6-F482-4DF7-B26E-304C65047AE0}" presName="level3hierChild" presStyleCnt="0"/>
      <dgm:spPr/>
    </dgm:pt>
    <dgm:pt modelId="{5806A476-4211-445B-8A47-D8C5368A5ABE}" type="pres">
      <dgm:prSet presAssocID="{BAA42250-C9CE-4CE4-830F-6BCE3F956254}" presName="conn2-1" presStyleLbl="parChTrans1D2" presStyleIdx="7" presStyleCnt="9"/>
      <dgm:spPr/>
    </dgm:pt>
    <dgm:pt modelId="{36BDA583-E18F-4BAE-BB91-73BFF067198D}" type="pres">
      <dgm:prSet presAssocID="{BAA42250-C9CE-4CE4-830F-6BCE3F956254}" presName="connTx" presStyleLbl="parChTrans1D2" presStyleIdx="7" presStyleCnt="9"/>
      <dgm:spPr/>
    </dgm:pt>
    <dgm:pt modelId="{995FF67A-B514-4DB6-97EA-C406A0EED9DF}" type="pres">
      <dgm:prSet presAssocID="{F9C0D749-A6A9-4DF1-80D0-62A0240FBA0F}" presName="root2" presStyleCnt="0"/>
      <dgm:spPr/>
    </dgm:pt>
    <dgm:pt modelId="{A00CC3D7-800F-42C6-AE99-0EFB8403C5FA}" type="pres">
      <dgm:prSet presAssocID="{F9C0D749-A6A9-4DF1-80D0-62A0240FBA0F}" presName="LevelTwoTextNode" presStyleLbl="node2" presStyleIdx="7" presStyleCnt="9" custScaleX="430361" custScaleY="160193" custLinFactNeighborX="33549" custLinFactNeighborY="-16654">
        <dgm:presLayoutVars>
          <dgm:chPref val="3"/>
        </dgm:presLayoutVars>
      </dgm:prSet>
      <dgm:spPr/>
    </dgm:pt>
    <dgm:pt modelId="{EBA29A17-BF3B-48EE-99C3-5BBA7C5D00A6}" type="pres">
      <dgm:prSet presAssocID="{F9C0D749-A6A9-4DF1-80D0-62A0240FBA0F}" presName="level3hierChild" presStyleCnt="0"/>
      <dgm:spPr/>
    </dgm:pt>
    <dgm:pt modelId="{BA7CA40F-033C-4953-ACD9-BBE5C3D91984}" type="pres">
      <dgm:prSet presAssocID="{D6B2DD3D-9CA5-4460-AB76-57B430867623}" presName="conn2-1" presStyleLbl="parChTrans1D2" presStyleIdx="8" presStyleCnt="9"/>
      <dgm:spPr/>
    </dgm:pt>
    <dgm:pt modelId="{D5C41205-7D75-4185-BC5C-B8A23C563969}" type="pres">
      <dgm:prSet presAssocID="{D6B2DD3D-9CA5-4460-AB76-57B430867623}" presName="connTx" presStyleLbl="parChTrans1D2" presStyleIdx="8" presStyleCnt="9"/>
      <dgm:spPr/>
    </dgm:pt>
    <dgm:pt modelId="{08319310-B01D-4696-A837-2F89714F6242}" type="pres">
      <dgm:prSet presAssocID="{47C3B67B-27DC-42CE-8060-51E2CFF754DC}" presName="root2" presStyleCnt="0"/>
      <dgm:spPr/>
    </dgm:pt>
    <dgm:pt modelId="{1C267D7E-AFC5-48EF-935D-30E13A7A041F}" type="pres">
      <dgm:prSet presAssocID="{47C3B67B-27DC-42CE-8060-51E2CFF754DC}" presName="LevelTwoTextNode" presStyleLbl="node2" presStyleIdx="8" presStyleCnt="9" custScaleX="430361" custScaleY="160193" custLinFactNeighborX="33549" custLinFactNeighborY="-16654">
        <dgm:presLayoutVars>
          <dgm:chPref val="3"/>
        </dgm:presLayoutVars>
      </dgm:prSet>
      <dgm:spPr/>
    </dgm:pt>
    <dgm:pt modelId="{F29D08D8-ECE4-4A78-ADC0-AB4218FFE246}" type="pres">
      <dgm:prSet presAssocID="{47C3B67B-27DC-42CE-8060-51E2CFF754DC}" presName="level3hierChild" presStyleCnt="0"/>
      <dgm:spPr/>
    </dgm:pt>
  </dgm:ptLst>
  <dgm:cxnLst>
    <dgm:cxn modelId="{3E1B1505-3C2F-4BE3-91D6-513B2BCF270C}" type="presOf" srcId="{8671FB8B-BC42-4907-9C81-2E8680C21AF1}" destId="{397C156A-C0F1-4745-8B19-A67F97FAAAE8}" srcOrd="0" destOrd="0" presId="urn:microsoft.com/office/officeart/2008/layout/HorizontalMultiLevelHierarchy"/>
    <dgm:cxn modelId="{97EAC006-A059-4B51-B823-9BB32BAD222D}" type="presOf" srcId="{7A4A29C6-F8B8-4A55-9E46-9ADFB7FBC8B5}" destId="{1A418B5D-B46A-4076-AF1B-56AF45B48044}" srcOrd="1" destOrd="0" presId="urn:microsoft.com/office/officeart/2008/layout/HorizontalMultiLevelHierarchy"/>
    <dgm:cxn modelId="{CF2FA108-EB81-4FA7-ADF2-D024CFBFA125}" srcId="{A3AD85AF-6CD5-4953-A19B-149DA5A54F23}" destId="{A956A5E4-FCB0-4B6C-8AFA-051587DC7FE4}" srcOrd="1" destOrd="0" parTransId="{6D9B973E-816B-4220-94FD-F096DE53488E}" sibTransId="{BE0AA6F7-B116-4A7B-8510-EDF4A1D04308}"/>
    <dgm:cxn modelId="{C38EE508-B936-4F6E-B1C7-C2BC0E950F25}" type="presOf" srcId="{7DA16437-006D-4D05-99A4-040A926D24D1}" destId="{E6C3727F-6435-4FCF-A0FF-FADB5E08BE35}" srcOrd="0" destOrd="0" presId="urn:microsoft.com/office/officeart/2008/layout/HorizontalMultiLevelHierarchy"/>
    <dgm:cxn modelId="{144FBC0C-374B-4E2F-8B65-913B0712D5D7}" type="presOf" srcId="{FDAD9804-2C15-4630-8DBA-9491D317BA9B}" destId="{0653E004-10D6-4463-9BAB-D6B2DAE7AAD9}" srcOrd="1" destOrd="0" presId="urn:microsoft.com/office/officeart/2008/layout/HorizontalMultiLevelHierarchy"/>
    <dgm:cxn modelId="{48501716-3211-4971-A066-3D35DB5DC6C6}" srcId="{A3AD85AF-6CD5-4953-A19B-149DA5A54F23}" destId="{7DA16437-006D-4D05-99A4-040A926D24D1}" srcOrd="0" destOrd="0" parTransId="{7A4A29C6-F8B8-4A55-9E46-9ADFB7FBC8B5}" sibTransId="{7A179783-09E9-4E0E-9F53-1CB3D5C6C89F}"/>
    <dgm:cxn modelId="{9CD02017-2E2E-431C-B3AA-895D7ACAA61F}" type="presOf" srcId="{1E1991F6-F482-4DF7-B26E-304C65047AE0}" destId="{E0F18C05-C847-484A-9640-FB5EE5ADD33A}" srcOrd="0" destOrd="0" presId="urn:microsoft.com/office/officeart/2008/layout/HorizontalMultiLevelHierarchy"/>
    <dgm:cxn modelId="{AFF0A91A-A65D-4E3A-A221-C92861142FFB}" srcId="{A3AD85AF-6CD5-4953-A19B-149DA5A54F23}" destId="{6BC76D13-6A49-4E25-8D52-FF937073221A}" srcOrd="2" destOrd="0" parTransId="{8671FB8B-BC42-4907-9C81-2E8680C21AF1}" sibTransId="{D4F95568-0CA2-46B8-8448-D25F4BEE0065}"/>
    <dgm:cxn modelId="{71713B21-44F8-49FB-A05F-0DF34F59F95D}" type="presOf" srcId="{D6B2DD3D-9CA5-4460-AB76-57B430867623}" destId="{D5C41205-7D75-4185-BC5C-B8A23C563969}" srcOrd="1" destOrd="0" presId="urn:microsoft.com/office/officeart/2008/layout/HorizontalMultiLevelHierarchy"/>
    <dgm:cxn modelId="{FE599C25-0D62-4DE9-BA67-C5D6DB5DFE01}" type="presOf" srcId="{6D9B973E-816B-4220-94FD-F096DE53488E}" destId="{7913F5EE-1C30-4E39-9E68-E3E6933A9622}" srcOrd="1" destOrd="0" presId="urn:microsoft.com/office/officeart/2008/layout/HorizontalMultiLevelHierarchy"/>
    <dgm:cxn modelId="{0D769726-0F3C-4636-ACE2-5C648CCDF192}" type="presOf" srcId="{F9C0D749-A6A9-4DF1-80D0-62A0240FBA0F}" destId="{A00CC3D7-800F-42C6-AE99-0EFB8403C5FA}" srcOrd="0" destOrd="0" presId="urn:microsoft.com/office/officeart/2008/layout/HorizontalMultiLevelHierarchy"/>
    <dgm:cxn modelId="{CD736F32-A52D-475F-B7D2-FAB05374FC63}" type="presOf" srcId="{7A4A29C6-F8B8-4A55-9E46-9ADFB7FBC8B5}" destId="{7422A6FE-9F90-497B-BF78-DFC7E73D474D}" srcOrd="0" destOrd="0" presId="urn:microsoft.com/office/officeart/2008/layout/HorizontalMultiLevelHierarchy"/>
    <dgm:cxn modelId="{D47F8F35-7E71-41F3-8B15-E7CF5D1EC2EE}" type="presOf" srcId="{BAA42250-C9CE-4CE4-830F-6BCE3F956254}" destId="{5806A476-4211-445B-8A47-D8C5368A5ABE}" srcOrd="0" destOrd="0" presId="urn:microsoft.com/office/officeart/2008/layout/HorizontalMultiLevelHierarchy"/>
    <dgm:cxn modelId="{2B18C63F-A4EC-4B2D-8C8D-A04792D95D2A}" srcId="{A3AD85AF-6CD5-4953-A19B-149DA5A54F23}" destId="{D2EE7957-6755-47A5-9347-A023E95D2B04}" srcOrd="3" destOrd="0" parTransId="{FDAD9804-2C15-4630-8DBA-9491D317BA9B}" sibTransId="{5BF42189-B8A2-45EA-94B3-7703CB8FF6A9}"/>
    <dgm:cxn modelId="{973A2F5C-3719-4044-B79C-8902B9324040}" type="presOf" srcId="{C7C56545-F8F1-4063-AF77-94964B5F9A9C}" destId="{17F47BBA-64CC-41E6-998C-0FFF6D8C3543}" srcOrd="0" destOrd="0" presId="urn:microsoft.com/office/officeart/2008/layout/HorizontalMultiLevelHierarchy"/>
    <dgm:cxn modelId="{9FE9F665-7260-47B4-B092-88D27C0D0F78}" type="presOf" srcId="{BAA42250-C9CE-4CE4-830F-6BCE3F956254}" destId="{36BDA583-E18F-4BAE-BB91-73BFF067198D}" srcOrd="1" destOrd="0" presId="urn:microsoft.com/office/officeart/2008/layout/HorizontalMultiLevelHierarchy"/>
    <dgm:cxn modelId="{480D5D49-75D2-42C3-9AAC-E4DFED6E78BC}" type="presOf" srcId="{C7C56545-F8F1-4063-AF77-94964B5F9A9C}" destId="{9B6FC2D9-64FD-4A62-9192-A8715F197C67}" srcOrd="1" destOrd="0" presId="urn:microsoft.com/office/officeart/2008/layout/HorizontalMultiLevelHierarchy"/>
    <dgm:cxn modelId="{D7F6F34B-D91C-44F5-BC60-2B7A7BAD0D1D}" type="presOf" srcId="{A956A5E4-FCB0-4B6C-8AFA-051587DC7FE4}" destId="{1368AEFB-22A0-46F0-9A3B-CCFDAA52A6C6}" srcOrd="0" destOrd="0" presId="urn:microsoft.com/office/officeart/2008/layout/HorizontalMultiLevelHierarchy"/>
    <dgm:cxn modelId="{C54BD94D-72ED-4F5E-A0C2-9929F58E490B}" type="presOf" srcId="{D6B2DD3D-9CA5-4460-AB76-57B430867623}" destId="{BA7CA40F-033C-4953-ACD9-BBE5C3D91984}" srcOrd="0" destOrd="0" presId="urn:microsoft.com/office/officeart/2008/layout/HorizontalMultiLevelHierarchy"/>
    <dgm:cxn modelId="{57EB664E-3CF8-4946-97D7-E3B23AE8045B}" type="presOf" srcId="{CDB1E7ED-4E7A-4A6F-8DA4-8AE7E31D70DD}" destId="{2D2C0CA8-CBA9-4CCE-B61F-34F0CCC23CFF}" srcOrd="0" destOrd="0" presId="urn:microsoft.com/office/officeart/2008/layout/HorizontalMultiLevelHierarchy"/>
    <dgm:cxn modelId="{30631B58-320A-4CEF-8466-B779034AC844}" type="presOf" srcId="{FDAD9804-2C15-4630-8DBA-9491D317BA9B}" destId="{C87F72D1-3614-49A7-80A4-39AF1B1581B6}" srcOrd="0" destOrd="0" presId="urn:microsoft.com/office/officeart/2008/layout/HorizontalMultiLevelHierarchy"/>
    <dgm:cxn modelId="{A041B085-C119-46E0-9865-2CC604487123}" type="presOf" srcId="{EE7C84E1-56FF-4E47-A426-DC4CDC55D0EA}" destId="{150BFEBB-E71A-4CA8-9579-8C6519DE6E12}" srcOrd="0" destOrd="0" presId="urn:microsoft.com/office/officeart/2008/layout/HorizontalMultiLevelHierarchy"/>
    <dgm:cxn modelId="{04B2819B-8A8E-4FAB-A50D-4B267D15EEB7}" srcId="{A3AD85AF-6CD5-4953-A19B-149DA5A54F23}" destId="{F9C0D749-A6A9-4DF1-80D0-62A0240FBA0F}" srcOrd="7" destOrd="0" parTransId="{BAA42250-C9CE-4CE4-830F-6BCE3F956254}" sibTransId="{83E84075-DF6C-4A56-8E7F-BB54AB636CD1}"/>
    <dgm:cxn modelId="{9CF9909B-9934-4709-BA5D-D294A17E9B3E}" type="presOf" srcId="{6D9B973E-816B-4220-94FD-F096DE53488E}" destId="{CFAE61E2-CF69-42DB-BE18-0636613AF537}" srcOrd="0" destOrd="0" presId="urn:microsoft.com/office/officeart/2008/layout/HorizontalMultiLevelHierarchy"/>
    <dgm:cxn modelId="{B6F1279E-C7BE-4683-8740-C3F232363538}" srcId="{A3AD85AF-6CD5-4953-A19B-149DA5A54F23}" destId="{EE7C84E1-56FF-4E47-A426-DC4CDC55D0EA}" srcOrd="5" destOrd="0" parTransId="{6396A09A-3A9A-41B2-B368-6BFED74652D5}" sibTransId="{25A8ED97-615E-4A50-9851-42419DEA2BD5}"/>
    <dgm:cxn modelId="{CAA17DAB-5DF9-45F8-BF24-D11CCACD2D0C}" srcId="{9F150325-7267-4F98-98D3-222B6F5AA359}" destId="{A3AD85AF-6CD5-4953-A19B-149DA5A54F23}" srcOrd="0" destOrd="0" parTransId="{02AEF3ED-AE7D-436E-BD43-537B9E26F35D}" sibTransId="{54ECE869-4730-4FEB-93CC-58CBA8FB921C}"/>
    <dgm:cxn modelId="{1B65C1AB-9A8C-4C26-9525-05F116BFBF5D}" type="presOf" srcId="{9F150325-7267-4F98-98D3-222B6F5AA359}" destId="{2A9FCC82-E02B-4C6D-972B-ABA95CDECBBB}" srcOrd="0" destOrd="0" presId="urn:microsoft.com/office/officeart/2008/layout/HorizontalMultiLevelHierarchy"/>
    <dgm:cxn modelId="{EF461BB5-7B16-4A4D-8DBF-18F16A4DCF96}" type="presOf" srcId="{CDB1E7ED-4E7A-4A6F-8DA4-8AE7E31D70DD}" destId="{FFC33051-87B0-4387-A030-609A98004A54}" srcOrd="1" destOrd="0" presId="urn:microsoft.com/office/officeart/2008/layout/HorizontalMultiLevelHierarchy"/>
    <dgm:cxn modelId="{29F233CE-0D70-48F4-8BC2-0137DA4A5FA6}" type="presOf" srcId="{47C3B67B-27DC-42CE-8060-51E2CFF754DC}" destId="{1C267D7E-AFC5-48EF-935D-30E13A7A041F}" srcOrd="0" destOrd="0" presId="urn:microsoft.com/office/officeart/2008/layout/HorizontalMultiLevelHierarchy"/>
    <dgm:cxn modelId="{38D6E1CE-DEA9-4B0F-A1A7-299192875316}" type="presOf" srcId="{8671FB8B-BC42-4907-9C81-2E8680C21AF1}" destId="{62730AC3-38AF-4386-9E78-603F3FFDE1A8}" srcOrd="1" destOrd="0" presId="urn:microsoft.com/office/officeart/2008/layout/HorizontalMultiLevelHierarchy"/>
    <dgm:cxn modelId="{12E3B8D2-D8EE-40D7-A75D-5700DB3495DB}" srcId="{A3AD85AF-6CD5-4953-A19B-149DA5A54F23}" destId="{47C3B67B-27DC-42CE-8060-51E2CFF754DC}" srcOrd="8" destOrd="0" parTransId="{D6B2DD3D-9CA5-4460-AB76-57B430867623}" sibTransId="{4A36E967-34EF-4E1C-8B3E-6245D1E1935B}"/>
    <dgm:cxn modelId="{65FC8AD3-AA32-4F6E-B81A-E45214C799A4}" srcId="{A3AD85AF-6CD5-4953-A19B-149DA5A54F23}" destId="{048915FB-0DBC-4BB7-B2EC-3907A04C1DA2}" srcOrd="4" destOrd="0" parTransId="{CDB1E7ED-4E7A-4A6F-8DA4-8AE7E31D70DD}" sibTransId="{9E32317D-F956-41D6-847E-7643F9B054AA}"/>
    <dgm:cxn modelId="{E3E459D4-2EB4-4F19-9D8B-605547DEA4A4}" type="presOf" srcId="{6396A09A-3A9A-41B2-B368-6BFED74652D5}" destId="{BF3F896E-D6F8-4D51-924B-B8D943607CD9}" srcOrd="0" destOrd="0" presId="urn:microsoft.com/office/officeart/2008/layout/HorizontalMultiLevelHierarchy"/>
    <dgm:cxn modelId="{7BB49FD8-4CC4-45D3-8000-1378F2869AB5}" srcId="{A3AD85AF-6CD5-4953-A19B-149DA5A54F23}" destId="{1E1991F6-F482-4DF7-B26E-304C65047AE0}" srcOrd="6" destOrd="0" parTransId="{C7C56545-F8F1-4063-AF77-94964B5F9A9C}" sibTransId="{0CAB9455-0EF3-4643-9D3A-119E887F60CB}"/>
    <dgm:cxn modelId="{C9EB67E3-99A6-41B1-8324-52716DC8DACB}" type="presOf" srcId="{D2EE7957-6755-47A5-9347-A023E95D2B04}" destId="{CF81EEB9-0197-4C54-9DC6-3B3010F3ED25}" srcOrd="0" destOrd="0" presId="urn:microsoft.com/office/officeart/2008/layout/HorizontalMultiLevelHierarchy"/>
    <dgm:cxn modelId="{FB781DE9-754F-454E-9FDB-0BE21B4AD41A}" type="presOf" srcId="{6396A09A-3A9A-41B2-B368-6BFED74652D5}" destId="{842835A2-D5B3-4220-B78C-2CE2D632C7A9}" srcOrd="1" destOrd="0" presId="urn:microsoft.com/office/officeart/2008/layout/HorizontalMultiLevelHierarchy"/>
    <dgm:cxn modelId="{216A65EC-B7A6-4C3F-A359-7B960B507C62}" type="presOf" srcId="{048915FB-0DBC-4BB7-B2EC-3907A04C1DA2}" destId="{2367D43A-C015-471C-839D-E8FEE0CC050B}" srcOrd="0" destOrd="0" presId="urn:microsoft.com/office/officeart/2008/layout/HorizontalMultiLevelHierarchy"/>
    <dgm:cxn modelId="{9A8C0CF8-AD2C-483B-BBDC-964F4E71DF23}" type="presOf" srcId="{A3AD85AF-6CD5-4953-A19B-149DA5A54F23}" destId="{E79BEBD7-777A-42D1-9B97-4EAB9875E1C3}" srcOrd="0" destOrd="0" presId="urn:microsoft.com/office/officeart/2008/layout/HorizontalMultiLevelHierarchy"/>
    <dgm:cxn modelId="{C88079F9-C037-4D23-B509-A67D37702ABD}" type="presOf" srcId="{6BC76D13-6A49-4E25-8D52-FF937073221A}" destId="{AAC210F8-0685-4575-A117-3BE5A4201F50}" srcOrd="0" destOrd="0" presId="urn:microsoft.com/office/officeart/2008/layout/HorizontalMultiLevelHierarchy"/>
    <dgm:cxn modelId="{3324196D-EAAD-4D8E-84D7-8DD1E85B1937}" type="presParOf" srcId="{2A9FCC82-E02B-4C6D-972B-ABA95CDECBBB}" destId="{A75AA41D-FA7C-4532-8898-78EB6D746CD4}" srcOrd="0" destOrd="0" presId="urn:microsoft.com/office/officeart/2008/layout/HorizontalMultiLevelHierarchy"/>
    <dgm:cxn modelId="{49EA0497-DA0D-48FF-8C9B-F1F77C0BC29E}" type="presParOf" srcId="{A75AA41D-FA7C-4532-8898-78EB6D746CD4}" destId="{E79BEBD7-777A-42D1-9B97-4EAB9875E1C3}" srcOrd="0" destOrd="0" presId="urn:microsoft.com/office/officeart/2008/layout/HorizontalMultiLevelHierarchy"/>
    <dgm:cxn modelId="{764397FC-4270-4771-AE48-8ACD7CED2D4F}" type="presParOf" srcId="{A75AA41D-FA7C-4532-8898-78EB6D746CD4}" destId="{C7F27C0D-D180-4509-AB57-C65299F0CD86}" srcOrd="1" destOrd="0" presId="urn:microsoft.com/office/officeart/2008/layout/HorizontalMultiLevelHierarchy"/>
    <dgm:cxn modelId="{FB57987C-B5DA-4141-B27D-A3285FF262FB}" type="presParOf" srcId="{C7F27C0D-D180-4509-AB57-C65299F0CD86}" destId="{7422A6FE-9F90-497B-BF78-DFC7E73D474D}" srcOrd="0" destOrd="0" presId="urn:microsoft.com/office/officeart/2008/layout/HorizontalMultiLevelHierarchy"/>
    <dgm:cxn modelId="{22C9896E-7567-45C2-8888-0A1215987BAC}" type="presParOf" srcId="{7422A6FE-9F90-497B-BF78-DFC7E73D474D}" destId="{1A418B5D-B46A-4076-AF1B-56AF45B48044}" srcOrd="0" destOrd="0" presId="urn:microsoft.com/office/officeart/2008/layout/HorizontalMultiLevelHierarchy"/>
    <dgm:cxn modelId="{F1370FB1-6576-4EAB-ADF5-1150D3A3EFD5}" type="presParOf" srcId="{C7F27C0D-D180-4509-AB57-C65299F0CD86}" destId="{38F34036-117B-4785-8CF2-70AAC8BFFAB8}" srcOrd="1" destOrd="0" presId="urn:microsoft.com/office/officeart/2008/layout/HorizontalMultiLevelHierarchy"/>
    <dgm:cxn modelId="{68D30F86-478D-4E2A-A2C8-3B50591D937D}" type="presParOf" srcId="{38F34036-117B-4785-8CF2-70AAC8BFFAB8}" destId="{E6C3727F-6435-4FCF-A0FF-FADB5E08BE35}" srcOrd="0" destOrd="0" presId="urn:microsoft.com/office/officeart/2008/layout/HorizontalMultiLevelHierarchy"/>
    <dgm:cxn modelId="{F99D4E40-1CFA-4E66-83C4-91EC8EE3B762}" type="presParOf" srcId="{38F34036-117B-4785-8CF2-70AAC8BFFAB8}" destId="{B2E8209D-76DA-4A21-9B1A-E7E659A951E9}" srcOrd="1" destOrd="0" presId="urn:microsoft.com/office/officeart/2008/layout/HorizontalMultiLevelHierarchy"/>
    <dgm:cxn modelId="{B8CA0798-208F-4B2F-8F9D-0C35E09AD0CF}" type="presParOf" srcId="{C7F27C0D-D180-4509-AB57-C65299F0CD86}" destId="{CFAE61E2-CF69-42DB-BE18-0636613AF537}" srcOrd="2" destOrd="0" presId="urn:microsoft.com/office/officeart/2008/layout/HorizontalMultiLevelHierarchy"/>
    <dgm:cxn modelId="{08C5DDD3-E6B6-4643-8912-3D1609AA14D3}" type="presParOf" srcId="{CFAE61E2-CF69-42DB-BE18-0636613AF537}" destId="{7913F5EE-1C30-4E39-9E68-E3E6933A9622}" srcOrd="0" destOrd="0" presId="urn:microsoft.com/office/officeart/2008/layout/HorizontalMultiLevelHierarchy"/>
    <dgm:cxn modelId="{DA8D60FE-4491-4C68-8E29-F89E26E55DC3}" type="presParOf" srcId="{C7F27C0D-D180-4509-AB57-C65299F0CD86}" destId="{6F17F604-4F54-4551-AECE-4EB142FAC302}" srcOrd="3" destOrd="0" presId="urn:microsoft.com/office/officeart/2008/layout/HorizontalMultiLevelHierarchy"/>
    <dgm:cxn modelId="{20CFAC65-42CB-423C-9DF7-E0B3AB6088C2}" type="presParOf" srcId="{6F17F604-4F54-4551-AECE-4EB142FAC302}" destId="{1368AEFB-22A0-46F0-9A3B-CCFDAA52A6C6}" srcOrd="0" destOrd="0" presId="urn:microsoft.com/office/officeart/2008/layout/HorizontalMultiLevelHierarchy"/>
    <dgm:cxn modelId="{550A632F-1CCC-4953-B53C-5FC3DD7D6673}" type="presParOf" srcId="{6F17F604-4F54-4551-AECE-4EB142FAC302}" destId="{41D7AF25-8F9D-4983-BE5D-424AF4DBD4C3}" srcOrd="1" destOrd="0" presId="urn:microsoft.com/office/officeart/2008/layout/HorizontalMultiLevelHierarchy"/>
    <dgm:cxn modelId="{148DDF8D-7D88-4D7A-A7D6-DA6406CCCD77}" type="presParOf" srcId="{C7F27C0D-D180-4509-AB57-C65299F0CD86}" destId="{397C156A-C0F1-4745-8B19-A67F97FAAAE8}" srcOrd="4" destOrd="0" presId="urn:microsoft.com/office/officeart/2008/layout/HorizontalMultiLevelHierarchy"/>
    <dgm:cxn modelId="{8928A8A5-BE4A-4EE8-938E-AB3EBB96FCE0}" type="presParOf" srcId="{397C156A-C0F1-4745-8B19-A67F97FAAAE8}" destId="{62730AC3-38AF-4386-9E78-603F3FFDE1A8}" srcOrd="0" destOrd="0" presId="urn:microsoft.com/office/officeart/2008/layout/HorizontalMultiLevelHierarchy"/>
    <dgm:cxn modelId="{885B6BFD-5DF0-4E49-9856-362D94DBEEBB}" type="presParOf" srcId="{C7F27C0D-D180-4509-AB57-C65299F0CD86}" destId="{3FC9D28A-C3EC-4513-BCCE-7764EA919B6D}" srcOrd="5" destOrd="0" presId="urn:microsoft.com/office/officeart/2008/layout/HorizontalMultiLevelHierarchy"/>
    <dgm:cxn modelId="{B4BF4EF3-AEBF-48D3-A294-646627269FFD}" type="presParOf" srcId="{3FC9D28A-C3EC-4513-BCCE-7764EA919B6D}" destId="{AAC210F8-0685-4575-A117-3BE5A4201F50}" srcOrd="0" destOrd="0" presId="urn:microsoft.com/office/officeart/2008/layout/HorizontalMultiLevelHierarchy"/>
    <dgm:cxn modelId="{1BBFC6D0-5A85-4C2D-8C5D-3566151F3A94}" type="presParOf" srcId="{3FC9D28A-C3EC-4513-BCCE-7764EA919B6D}" destId="{B66AC89E-BD56-4CF6-89F3-5E72301C0CEC}" srcOrd="1" destOrd="0" presId="urn:microsoft.com/office/officeart/2008/layout/HorizontalMultiLevelHierarchy"/>
    <dgm:cxn modelId="{C470BA32-3252-4D98-941C-3C8C9C9FBD5F}" type="presParOf" srcId="{C7F27C0D-D180-4509-AB57-C65299F0CD86}" destId="{C87F72D1-3614-49A7-80A4-39AF1B1581B6}" srcOrd="6" destOrd="0" presId="urn:microsoft.com/office/officeart/2008/layout/HorizontalMultiLevelHierarchy"/>
    <dgm:cxn modelId="{289D4D63-5635-4E0E-A59C-71094ACCEA54}" type="presParOf" srcId="{C87F72D1-3614-49A7-80A4-39AF1B1581B6}" destId="{0653E004-10D6-4463-9BAB-D6B2DAE7AAD9}" srcOrd="0" destOrd="0" presId="urn:microsoft.com/office/officeart/2008/layout/HorizontalMultiLevelHierarchy"/>
    <dgm:cxn modelId="{CAE392ED-B4A5-4B48-99BD-1D313D00EBCD}" type="presParOf" srcId="{C7F27C0D-D180-4509-AB57-C65299F0CD86}" destId="{5F1F353F-1A97-4E84-BE8D-825511AAC5AE}" srcOrd="7" destOrd="0" presId="urn:microsoft.com/office/officeart/2008/layout/HorizontalMultiLevelHierarchy"/>
    <dgm:cxn modelId="{F298FCEF-CA99-4E17-8180-2639D9933C3D}" type="presParOf" srcId="{5F1F353F-1A97-4E84-BE8D-825511AAC5AE}" destId="{CF81EEB9-0197-4C54-9DC6-3B3010F3ED25}" srcOrd="0" destOrd="0" presId="urn:microsoft.com/office/officeart/2008/layout/HorizontalMultiLevelHierarchy"/>
    <dgm:cxn modelId="{43EF809A-4851-4A85-A56F-E866CA536CAA}" type="presParOf" srcId="{5F1F353F-1A97-4E84-BE8D-825511AAC5AE}" destId="{017CFC7D-7761-4A39-9308-5364D4A4020C}" srcOrd="1" destOrd="0" presId="urn:microsoft.com/office/officeart/2008/layout/HorizontalMultiLevelHierarchy"/>
    <dgm:cxn modelId="{46446C60-1089-4EB0-ACAE-678B035347E3}" type="presParOf" srcId="{C7F27C0D-D180-4509-AB57-C65299F0CD86}" destId="{2D2C0CA8-CBA9-4CCE-B61F-34F0CCC23CFF}" srcOrd="8" destOrd="0" presId="urn:microsoft.com/office/officeart/2008/layout/HorizontalMultiLevelHierarchy"/>
    <dgm:cxn modelId="{5C169B95-61D1-4B85-B130-A8E33D40CC6A}" type="presParOf" srcId="{2D2C0CA8-CBA9-4CCE-B61F-34F0CCC23CFF}" destId="{FFC33051-87B0-4387-A030-609A98004A54}" srcOrd="0" destOrd="0" presId="urn:microsoft.com/office/officeart/2008/layout/HorizontalMultiLevelHierarchy"/>
    <dgm:cxn modelId="{7D2B21E4-D2FC-475E-9BC0-150857BDCE45}" type="presParOf" srcId="{C7F27C0D-D180-4509-AB57-C65299F0CD86}" destId="{492878BC-14C2-43F5-B656-0433D5521E32}" srcOrd="9" destOrd="0" presId="urn:microsoft.com/office/officeart/2008/layout/HorizontalMultiLevelHierarchy"/>
    <dgm:cxn modelId="{A64424ED-843A-470A-A5B0-159E37E9C1CA}" type="presParOf" srcId="{492878BC-14C2-43F5-B656-0433D5521E32}" destId="{2367D43A-C015-471C-839D-E8FEE0CC050B}" srcOrd="0" destOrd="0" presId="urn:microsoft.com/office/officeart/2008/layout/HorizontalMultiLevelHierarchy"/>
    <dgm:cxn modelId="{CF31E5B1-2B01-45B0-BEE3-6B1098215C8B}" type="presParOf" srcId="{492878BC-14C2-43F5-B656-0433D5521E32}" destId="{BBCFE23A-CABB-404A-AFC2-C24794050F8D}" srcOrd="1" destOrd="0" presId="urn:microsoft.com/office/officeart/2008/layout/HorizontalMultiLevelHierarchy"/>
    <dgm:cxn modelId="{E70D73E3-5FDA-4507-AC5B-8C2900B756A9}" type="presParOf" srcId="{C7F27C0D-D180-4509-AB57-C65299F0CD86}" destId="{BF3F896E-D6F8-4D51-924B-B8D943607CD9}" srcOrd="10" destOrd="0" presId="urn:microsoft.com/office/officeart/2008/layout/HorizontalMultiLevelHierarchy"/>
    <dgm:cxn modelId="{2F7CE76A-5FEE-4A26-B7EB-8AEC069E2CEE}" type="presParOf" srcId="{BF3F896E-D6F8-4D51-924B-B8D943607CD9}" destId="{842835A2-D5B3-4220-B78C-2CE2D632C7A9}" srcOrd="0" destOrd="0" presId="urn:microsoft.com/office/officeart/2008/layout/HorizontalMultiLevelHierarchy"/>
    <dgm:cxn modelId="{87426565-39EB-4A7F-ACD4-193C60676DC2}" type="presParOf" srcId="{C7F27C0D-D180-4509-AB57-C65299F0CD86}" destId="{2D8624A6-3E4C-4F86-BC6D-A657C7D43EC9}" srcOrd="11" destOrd="0" presId="urn:microsoft.com/office/officeart/2008/layout/HorizontalMultiLevelHierarchy"/>
    <dgm:cxn modelId="{C8ACAF57-076A-4C83-91A0-CAF095BFCDF5}" type="presParOf" srcId="{2D8624A6-3E4C-4F86-BC6D-A657C7D43EC9}" destId="{150BFEBB-E71A-4CA8-9579-8C6519DE6E12}" srcOrd="0" destOrd="0" presId="urn:microsoft.com/office/officeart/2008/layout/HorizontalMultiLevelHierarchy"/>
    <dgm:cxn modelId="{1F02EAF0-6F66-4997-B1CC-D9A29880B00D}" type="presParOf" srcId="{2D8624A6-3E4C-4F86-BC6D-A657C7D43EC9}" destId="{1C837F01-F3A8-4F8C-9DAF-0420DD2154AF}" srcOrd="1" destOrd="0" presId="urn:microsoft.com/office/officeart/2008/layout/HorizontalMultiLevelHierarchy"/>
    <dgm:cxn modelId="{3E611D77-3D78-4641-A701-670D61F2490E}" type="presParOf" srcId="{C7F27C0D-D180-4509-AB57-C65299F0CD86}" destId="{17F47BBA-64CC-41E6-998C-0FFF6D8C3543}" srcOrd="12" destOrd="0" presId="urn:microsoft.com/office/officeart/2008/layout/HorizontalMultiLevelHierarchy"/>
    <dgm:cxn modelId="{7BBE1D65-094F-40F4-AE71-C0A816309D3B}" type="presParOf" srcId="{17F47BBA-64CC-41E6-998C-0FFF6D8C3543}" destId="{9B6FC2D9-64FD-4A62-9192-A8715F197C67}" srcOrd="0" destOrd="0" presId="urn:microsoft.com/office/officeart/2008/layout/HorizontalMultiLevelHierarchy"/>
    <dgm:cxn modelId="{9F8860F7-73F7-4594-AA47-24E6071E8D2D}" type="presParOf" srcId="{C7F27C0D-D180-4509-AB57-C65299F0CD86}" destId="{E3823A29-BADB-4C81-9C72-7FB7492E5A19}" srcOrd="13" destOrd="0" presId="urn:microsoft.com/office/officeart/2008/layout/HorizontalMultiLevelHierarchy"/>
    <dgm:cxn modelId="{5971BB98-EF47-4CFD-A6E3-360D9B0C791E}" type="presParOf" srcId="{E3823A29-BADB-4C81-9C72-7FB7492E5A19}" destId="{E0F18C05-C847-484A-9640-FB5EE5ADD33A}" srcOrd="0" destOrd="0" presId="urn:microsoft.com/office/officeart/2008/layout/HorizontalMultiLevelHierarchy"/>
    <dgm:cxn modelId="{351CAD19-504D-49F3-BDB9-095347347563}" type="presParOf" srcId="{E3823A29-BADB-4C81-9C72-7FB7492E5A19}" destId="{8F91CC89-9AA8-4FD6-AE85-53C6E6C985CC}" srcOrd="1" destOrd="0" presId="urn:microsoft.com/office/officeart/2008/layout/HorizontalMultiLevelHierarchy"/>
    <dgm:cxn modelId="{34C8A77E-0742-43DE-A8F6-3CD57612BDDB}" type="presParOf" srcId="{C7F27C0D-D180-4509-AB57-C65299F0CD86}" destId="{5806A476-4211-445B-8A47-D8C5368A5ABE}" srcOrd="14" destOrd="0" presId="urn:microsoft.com/office/officeart/2008/layout/HorizontalMultiLevelHierarchy"/>
    <dgm:cxn modelId="{5CFCB309-FFF9-4D60-8892-D4F4A0AFED12}" type="presParOf" srcId="{5806A476-4211-445B-8A47-D8C5368A5ABE}" destId="{36BDA583-E18F-4BAE-BB91-73BFF067198D}" srcOrd="0" destOrd="0" presId="urn:microsoft.com/office/officeart/2008/layout/HorizontalMultiLevelHierarchy"/>
    <dgm:cxn modelId="{D2FE5431-BB65-4ED1-BEE5-9DEE238BF82E}" type="presParOf" srcId="{C7F27C0D-D180-4509-AB57-C65299F0CD86}" destId="{995FF67A-B514-4DB6-97EA-C406A0EED9DF}" srcOrd="15" destOrd="0" presId="urn:microsoft.com/office/officeart/2008/layout/HorizontalMultiLevelHierarchy"/>
    <dgm:cxn modelId="{279F38F5-F14B-4F33-B7AE-88D975EB75EF}" type="presParOf" srcId="{995FF67A-B514-4DB6-97EA-C406A0EED9DF}" destId="{A00CC3D7-800F-42C6-AE99-0EFB8403C5FA}" srcOrd="0" destOrd="0" presId="urn:microsoft.com/office/officeart/2008/layout/HorizontalMultiLevelHierarchy"/>
    <dgm:cxn modelId="{2CC55DD2-654D-434F-81C1-55BAADF8B5EE}" type="presParOf" srcId="{995FF67A-B514-4DB6-97EA-C406A0EED9DF}" destId="{EBA29A17-BF3B-48EE-99C3-5BBA7C5D00A6}" srcOrd="1" destOrd="0" presId="urn:microsoft.com/office/officeart/2008/layout/HorizontalMultiLevelHierarchy"/>
    <dgm:cxn modelId="{6AFBDC82-2DF5-40DF-B529-CE73E9CA3D2A}" type="presParOf" srcId="{C7F27C0D-D180-4509-AB57-C65299F0CD86}" destId="{BA7CA40F-033C-4953-ACD9-BBE5C3D91984}" srcOrd="16" destOrd="0" presId="urn:microsoft.com/office/officeart/2008/layout/HorizontalMultiLevelHierarchy"/>
    <dgm:cxn modelId="{819EC076-A4FB-4636-A9A9-C06F29FD7713}" type="presParOf" srcId="{BA7CA40F-033C-4953-ACD9-BBE5C3D91984}" destId="{D5C41205-7D75-4185-BC5C-B8A23C563969}" srcOrd="0" destOrd="0" presId="urn:microsoft.com/office/officeart/2008/layout/HorizontalMultiLevelHierarchy"/>
    <dgm:cxn modelId="{DC878C17-36FC-4201-8F56-01FFC38A4E1E}" type="presParOf" srcId="{C7F27C0D-D180-4509-AB57-C65299F0CD86}" destId="{08319310-B01D-4696-A837-2F89714F6242}" srcOrd="17" destOrd="0" presId="urn:microsoft.com/office/officeart/2008/layout/HorizontalMultiLevelHierarchy"/>
    <dgm:cxn modelId="{EDD7D3BA-D8F7-4A90-BF56-A0F54E1947E5}" type="presParOf" srcId="{08319310-B01D-4696-A837-2F89714F6242}" destId="{1C267D7E-AFC5-48EF-935D-30E13A7A041F}" srcOrd="0" destOrd="0" presId="urn:microsoft.com/office/officeart/2008/layout/HorizontalMultiLevelHierarchy"/>
    <dgm:cxn modelId="{2DE64F01-0E09-4887-A369-1A1DBEC7A6B9}" type="presParOf" srcId="{08319310-B01D-4696-A837-2F89714F6242}" destId="{F29D08D8-ECE4-4A78-ADC0-AB4218FFE24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FEEBA5-7AC7-402B-8990-1C6403A0A36F}" type="doc">
      <dgm:prSet loTypeId="urn:microsoft.com/office/officeart/2005/8/layout/hList1" loCatId="list" qsTypeId="urn:microsoft.com/office/officeart/2005/8/quickstyle/simple1#8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F27C2EF4-1D2D-4AE4-A99E-622FBD409441}">
      <dgm:prSet phldrT="[Текст]" custT="1"/>
      <dgm:spPr>
        <a:solidFill>
          <a:srgbClr val="85C27F"/>
        </a:solidFill>
        <a:ln>
          <a:noFill/>
        </a:ln>
      </dgm:spPr>
      <dgm:t>
        <a:bodyPr/>
        <a:lstStyle/>
        <a:p>
          <a:r>
            <a:rPr lang="ru-RU" altLang="ru-RU" sz="6000" b="1" dirty="0">
              <a:solidFill>
                <a:srgbClr val="003300"/>
              </a:solidFill>
              <a:latin typeface="Calibri" panose="020F0502020204030204" pitchFamily="34" charset="0"/>
            </a:rPr>
            <a:t>Неналоговые</a:t>
          </a:r>
          <a:r>
            <a:rPr lang="ru-RU" altLang="ru-RU" sz="2400" b="1" dirty="0">
              <a:solidFill>
                <a:srgbClr val="003300"/>
              </a:solidFill>
              <a:latin typeface="Calibri" panose="020F0502020204030204" pitchFamily="34" charset="0"/>
            </a:rPr>
            <a:t>  доходы</a:t>
          </a:r>
          <a:endParaRPr lang="ru-RU" sz="2400" dirty="0">
            <a:solidFill>
              <a:srgbClr val="003300"/>
            </a:solidFill>
            <a:latin typeface="+mn-lt"/>
          </a:endParaRPr>
        </a:p>
      </dgm:t>
    </dgm:pt>
    <dgm:pt modelId="{F4F57867-FF0F-41F5-8E92-414A38FAEE0F}" type="parTrans" cxnId="{C147CBE0-4083-4A35-A79C-1EB1D5A14E6B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014CE7BB-6B6A-41AB-A258-FA2E8AAEF82F}" type="sibTrans" cxnId="{C147CBE0-4083-4A35-A79C-1EB1D5A14E6B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CDC26941-05BC-49C2-B5E5-0E9A68FAD65F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dirty="0">
              <a:solidFill>
                <a:srgbClr val="003300"/>
              </a:solidFill>
              <a:latin typeface="+mn-lt"/>
            </a:rPr>
            <a:t>Платежи при пользовании </a:t>
          </a:r>
          <a:r>
            <a:rPr lang="ru-RU" sz="2400" b="1" dirty="0">
              <a:solidFill>
                <a:srgbClr val="003300"/>
              </a:solidFill>
              <a:latin typeface="+mn-lt"/>
            </a:rPr>
            <a:t>природными ресурсами</a:t>
          </a:r>
        </a:p>
      </dgm:t>
    </dgm:pt>
    <dgm:pt modelId="{FE63946F-209E-4C43-A68D-19734A0E8CBC}" type="parTrans" cxnId="{3AF91191-4E50-4C3F-810F-F761EA9004E5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B044A298-C547-447A-9F62-C97046F2F098}" type="sibTrans" cxnId="{3AF91191-4E50-4C3F-810F-F761EA9004E5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F5F5270A-2EDB-4E7A-BA86-8E7CD54F88C6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dirty="0">
              <a:solidFill>
                <a:srgbClr val="003300"/>
              </a:solidFill>
              <a:latin typeface="+mn-lt"/>
            </a:rPr>
            <a:t>Доходы от </a:t>
          </a:r>
          <a:r>
            <a:rPr lang="ru-RU" sz="2400" b="1" dirty="0">
              <a:solidFill>
                <a:srgbClr val="003300"/>
              </a:solidFill>
              <a:latin typeface="+mn-lt"/>
            </a:rPr>
            <a:t>оказания платных услуг </a:t>
          </a:r>
          <a:r>
            <a:rPr lang="ru-RU" sz="2400" dirty="0">
              <a:solidFill>
                <a:srgbClr val="003300"/>
              </a:solidFill>
              <a:latin typeface="+mn-lt"/>
            </a:rPr>
            <a:t>(работ) и компенсации затрат государства</a:t>
          </a:r>
        </a:p>
      </dgm:t>
    </dgm:pt>
    <dgm:pt modelId="{5358D1E7-FA5E-4AB7-9B0D-C5F81D043E74}" type="parTrans" cxnId="{DB773EA6-CAB3-45A5-AB06-57228EAA6437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F996A2EC-7657-4421-AD39-E0BE47ADFCB4}" type="sibTrans" cxnId="{DB773EA6-CAB3-45A5-AB06-57228EAA6437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B16F84FC-50BC-4E84-A7CC-F6B211E51B4E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dirty="0">
              <a:solidFill>
                <a:srgbClr val="003300"/>
              </a:solidFill>
              <a:latin typeface="+mn-lt"/>
            </a:rPr>
            <a:t>Доходы от </a:t>
          </a:r>
          <a:r>
            <a:rPr lang="ru-RU" sz="2400" b="1" dirty="0">
              <a:solidFill>
                <a:srgbClr val="003300"/>
              </a:solidFill>
              <a:latin typeface="+mn-lt"/>
            </a:rPr>
            <a:t>продажи </a:t>
          </a:r>
          <a:r>
            <a:rPr lang="ru-RU" sz="2400" dirty="0">
              <a:solidFill>
                <a:srgbClr val="003300"/>
              </a:solidFill>
              <a:latin typeface="+mn-lt"/>
            </a:rPr>
            <a:t>материальных и нематериальных активов</a:t>
          </a:r>
        </a:p>
      </dgm:t>
    </dgm:pt>
    <dgm:pt modelId="{25A015BF-5297-4F25-958A-4D2FC643D87B}" type="parTrans" cxnId="{57C8FC0C-EF3C-4243-84D7-802DEC67795E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C5668427-276C-4D9C-82BF-46D033DB0F9D}" type="sibTrans" cxnId="{57C8FC0C-EF3C-4243-84D7-802DEC67795E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79C62929-ABDD-4B1A-AD9D-D3791E25B555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dirty="0">
              <a:solidFill>
                <a:srgbClr val="003300"/>
              </a:solidFill>
              <a:latin typeface="+mn-lt"/>
            </a:rPr>
            <a:t>Прочие неналоговые доходы</a:t>
          </a:r>
        </a:p>
      </dgm:t>
    </dgm:pt>
    <dgm:pt modelId="{4D201189-1340-484A-B7EC-AD10DE36403D}" type="parTrans" cxnId="{21A3C59A-4335-454E-9A0E-C0E9197BD967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0D7101C0-068A-411F-A995-A4267C8FEFB3}" type="sibTrans" cxnId="{21A3C59A-4335-454E-9A0E-C0E9197BD967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5A9B6464-6C4F-45F1-AF5A-85C628F97A5D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b="1" dirty="0">
              <a:solidFill>
                <a:srgbClr val="003300"/>
              </a:solidFill>
              <a:latin typeface="+mn-lt"/>
            </a:rPr>
            <a:t>Штрафы</a:t>
          </a:r>
          <a:r>
            <a:rPr lang="ru-RU" sz="2400" dirty="0">
              <a:solidFill>
                <a:srgbClr val="003300"/>
              </a:solidFill>
              <a:latin typeface="+mn-lt"/>
            </a:rPr>
            <a:t>, санкции, возмещение ущерба</a:t>
          </a:r>
        </a:p>
      </dgm:t>
    </dgm:pt>
    <dgm:pt modelId="{64AE4973-E3B8-4FF2-BD2E-29300FB82D17}" type="parTrans" cxnId="{4E305477-16CB-4474-9B91-B7C272631DD8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F2877D9A-5B70-4F97-B5A6-084E0C8355C7}" type="sibTrans" cxnId="{4E305477-16CB-4474-9B91-B7C272631DD8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2271F2CF-0796-4ECC-B474-CB024BC713D8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dirty="0">
              <a:solidFill>
                <a:srgbClr val="003300"/>
              </a:solidFill>
              <a:latin typeface="+mn-lt"/>
            </a:rPr>
            <a:t>Доходы </a:t>
          </a:r>
          <a:r>
            <a:rPr lang="ru-RU" sz="2400" b="1" dirty="0">
              <a:solidFill>
                <a:srgbClr val="003300"/>
              </a:solidFill>
              <a:latin typeface="+mn-lt"/>
            </a:rPr>
            <a:t>от</a:t>
          </a:r>
          <a:r>
            <a:rPr lang="ru-RU" sz="2400" dirty="0">
              <a:solidFill>
                <a:srgbClr val="003300"/>
              </a:solidFill>
              <a:latin typeface="+mn-lt"/>
            </a:rPr>
            <a:t> </a:t>
          </a:r>
          <a:r>
            <a:rPr lang="ru-RU" sz="2400" b="1" dirty="0">
              <a:solidFill>
                <a:srgbClr val="003300"/>
              </a:solidFill>
              <a:latin typeface="+mn-lt"/>
            </a:rPr>
            <a:t>использования  имущества</a:t>
          </a:r>
          <a:r>
            <a:rPr lang="ru-RU" sz="2400" dirty="0">
              <a:solidFill>
                <a:srgbClr val="003300"/>
              </a:solidFill>
              <a:latin typeface="+mn-lt"/>
            </a:rPr>
            <a:t>, находящегося в государственной и муниципальной собственности</a:t>
          </a:r>
        </a:p>
      </dgm:t>
    </dgm:pt>
    <dgm:pt modelId="{1E33DCCD-DF41-4FB4-A2E4-7C1F23DF4B26}" type="sibTrans" cxnId="{828B541E-9B2D-4CA3-8355-B0A7FA759A9E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414AA7EB-AD0D-42B7-BB4A-465EE42D9FD1}" type="parTrans" cxnId="{828B541E-9B2D-4CA3-8355-B0A7FA759A9E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331B0BED-08D1-45F2-88D1-64FA2F74BC8E}" type="pres">
      <dgm:prSet presAssocID="{60FEEBA5-7AC7-402B-8990-1C6403A0A36F}" presName="Name0" presStyleCnt="0">
        <dgm:presLayoutVars>
          <dgm:dir/>
          <dgm:animLvl val="lvl"/>
          <dgm:resizeHandles val="exact"/>
        </dgm:presLayoutVars>
      </dgm:prSet>
      <dgm:spPr/>
    </dgm:pt>
    <dgm:pt modelId="{E459551E-BFD5-4AB0-AADF-971F0AFF79C9}" type="pres">
      <dgm:prSet presAssocID="{F27C2EF4-1D2D-4AE4-A99E-622FBD409441}" presName="composite" presStyleCnt="0"/>
      <dgm:spPr/>
    </dgm:pt>
    <dgm:pt modelId="{2D88EA1C-AA0E-4ACA-A242-B9D1389E741A}" type="pres">
      <dgm:prSet presAssocID="{F27C2EF4-1D2D-4AE4-A99E-622FBD409441}" presName="parTx" presStyleLbl="alignNode1" presStyleIdx="0" presStyleCnt="1" custScaleX="98063" custScaleY="80133" custLinFactNeighborX="736" custLinFactNeighborY="3727">
        <dgm:presLayoutVars>
          <dgm:chMax val="0"/>
          <dgm:chPref val="0"/>
          <dgm:bulletEnabled val="1"/>
        </dgm:presLayoutVars>
      </dgm:prSet>
      <dgm:spPr/>
    </dgm:pt>
    <dgm:pt modelId="{60380AF7-F888-4546-93C0-11E33E35D566}" type="pres">
      <dgm:prSet presAssocID="{F27C2EF4-1D2D-4AE4-A99E-622FBD409441}" presName="desTx" presStyleLbl="alignAccFollowNode1" presStyleIdx="0" presStyleCnt="1" custLinFactNeighborX="-2099" custLinFactNeighborY="4876">
        <dgm:presLayoutVars>
          <dgm:bulletEnabled val="1"/>
        </dgm:presLayoutVars>
      </dgm:prSet>
      <dgm:spPr/>
    </dgm:pt>
  </dgm:ptLst>
  <dgm:cxnLst>
    <dgm:cxn modelId="{57C8FC0C-EF3C-4243-84D7-802DEC67795E}" srcId="{F27C2EF4-1D2D-4AE4-A99E-622FBD409441}" destId="{B16F84FC-50BC-4E84-A7CC-F6B211E51B4E}" srcOrd="3" destOrd="0" parTransId="{25A015BF-5297-4F25-958A-4D2FC643D87B}" sibTransId="{C5668427-276C-4D9C-82BF-46D033DB0F9D}"/>
    <dgm:cxn modelId="{89756D14-10A3-49E2-893B-93A227E6340A}" type="presOf" srcId="{CDC26941-05BC-49C2-B5E5-0E9A68FAD65F}" destId="{60380AF7-F888-4546-93C0-11E33E35D566}" srcOrd="0" destOrd="1" presId="urn:microsoft.com/office/officeart/2005/8/layout/hList1"/>
    <dgm:cxn modelId="{828B541E-9B2D-4CA3-8355-B0A7FA759A9E}" srcId="{F27C2EF4-1D2D-4AE4-A99E-622FBD409441}" destId="{2271F2CF-0796-4ECC-B474-CB024BC713D8}" srcOrd="0" destOrd="0" parTransId="{414AA7EB-AD0D-42B7-BB4A-465EE42D9FD1}" sibTransId="{1E33DCCD-DF41-4FB4-A2E4-7C1F23DF4B26}"/>
    <dgm:cxn modelId="{E75E791E-2B92-46DA-A0B9-2416D2361384}" type="presOf" srcId="{B16F84FC-50BC-4E84-A7CC-F6B211E51B4E}" destId="{60380AF7-F888-4546-93C0-11E33E35D566}" srcOrd="0" destOrd="3" presId="urn:microsoft.com/office/officeart/2005/8/layout/hList1"/>
    <dgm:cxn modelId="{6FED8626-7B8D-4CF8-B1B9-5A2B5185E777}" type="presOf" srcId="{2271F2CF-0796-4ECC-B474-CB024BC713D8}" destId="{60380AF7-F888-4546-93C0-11E33E35D566}" srcOrd="0" destOrd="0" presId="urn:microsoft.com/office/officeart/2005/8/layout/hList1"/>
    <dgm:cxn modelId="{4E305477-16CB-4474-9B91-B7C272631DD8}" srcId="{F27C2EF4-1D2D-4AE4-A99E-622FBD409441}" destId="{5A9B6464-6C4F-45F1-AF5A-85C628F97A5D}" srcOrd="4" destOrd="0" parTransId="{64AE4973-E3B8-4FF2-BD2E-29300FB82D17}" sibTransId="{F2877D9A-5B70-4F97-B5A6-084E0C8355C7}"/>
    <dgm:cxn modelId="{FC305181-5EB9-4561-9BFD-8B035A3105BD}" type="presOf" srcId="{79C62929-ABDD-4B1A-AD9D-D3791E25B555}" destId="{60380AF7-F888-4546-93C0-11E33E35D566}" srcOrd="0" destOrd="5" presId="urn:microsoft.com/office/officeart/2005/8/layout/hList1"/>
    <dgm:cxn modelId="{E8CAC087-C5D2-4640-B5A9-81621D37ECA3}" type="presOf" srcId="{F27C2EF4-1D2D-4AE4-A99E-622FBD409441}" destId="{2D88EA1C-AA0E-4ACA-A242-B9D1389E741A}" srcOrd="0" destOrd="0" presId="urn:microsoft.com/office/officeart/2005/8/layout/hList1"/>
    <dgm:cxn modelId="{3AF91191-4E50-4C3F-810F-F761EA9004E5}" srcId="{F27C2EF4-1D2D-4AE4-A99E-622FBD409441}" destId="{CDC26941-05BC-49C2-B5E5-0E9A68FAD65F}" srcOrd="1" destOrd="0" parTransId="{FE63946F-209E-4C43-A68D-19734A0E8CBC}" sibTransId="{B044A298-C547-447A-9F62-C97046F2F098}"/>
    <dgm:cxn modelId="{21A3C59A-4335-454E-9A0E-C0E9197BD967}" srcId="{F27C2EF4-1D2D-4AE4-A99E-622FBD409441}" destId="{79C62929-ABDD-4B1A-AD9D-D3791E25B555}" srcOrd="5" destOrd="0" parTransId="{4D201189-1340-484A-B7EC-AD10DE36403D}" sibTransId="{0D7101C0-068A-411F-A995-A4267C8FEFB3}"/>
    <dgm:cxn modelId="{DB773EA6-CAB3-45A5-AB06-57228EAA6437}" srcId="{F27C2EF4-1D2D-4AE4-A99E-622FBD409441}" destId="{F5F5270A-2EDB-4E7A-BA86-8E7CD54F88C6}" srcOrd="2" destOrd="0" parTransId="{5358D1E7-FA5E-4AB7-9B0D-C5F81D043E74}" sibTransId="{F996A2EC-7657-4421-AD39-E0BE47ADFCB4}"/>
    <dgm:cxn modelId="{22386DE0-5B0F-4B2A-938D-A4736783AF8B}" type="presOf" srcId="{F5F5270A-2EDB-4E7A-BA86-8E7CD54F88C6}" destId="{60380AF7-F888-4546-93C0-11E33E35D566}" srcOrd="0" destOrd="2" presId="urn:microsoft.com/office/officeart/2005/8/layout/hList1"/>
    <dgm:cxn modelId="{C147CBE0-4083-4A35-A79C-1EB1D5A14E6B}" srcId="{60FEEBA5-7AC7-402B-8990-1C6403A0A36F}" destId="{F27C2EF4-1D2D-4AE4-A99E-622FBD409441}" srcOrd="0" destOrd="0" parTransId="{F4F57867-FF0F-41F5-8E92-414A38FAEE0F}" sibTransId="{014CE7BB-6B6A-41AB-A258-FA2E8AAEF82F}"/>
    <dgm:cxn modelId="{D3FA3CE9-6987-4A06-866E-658842B23C0A}" type="presOf" srcId="{60FEEBA5-7AC7-402B-8990-1C6403A0A36F}" destId="{331B0BED-08D1-45F2-88D1-64FA2F74BC8E}" srcOrd="0" destOrd="0" presId="urn:microsoft.com/office/officeart/2005/8/layout/hList1"/>
    <dgm:cxn modelId="{99D818FD-5246-4463-90A5-47ADD6A50191}" type="presOf" srcId="{5A9B6464-6C4F-45F1-AF5A-85C628F97A5D}" destId="{60380AF7-F888-4546-93C0-11E33E35D566}" srcOrd="0" destOrd="4" presId="urn:microsoft.com/office/officeart/2005/8/layout/hList1"/>
    <dgm:cxn modelId="{545AF370-7D26-469F-9C67-D3BD522A8C3E}" type="presParOf" srcId="{331B0BED-08D1-45F2-88D1-64FA2F74BC8E}" destId="{E459551E-BFD5-4AB0-AADF-971F0AFF79C9}" srcOrd="0" destOrd="0" presId="urn:microsoft.com/office/officeart/2005/8/layout/hList1"/>
    <dgm:cxn modelId="{8E18F142-F8DD-4D0B-B87C-BAEE802ABCB3}" type="presParOf" srcId="{E459551E-BFD5-4AB0-AADF-971F0AFF79C9}" destId="{2D88EA1C-AA0E-4ACA-A242-B9D1389E741A}" srcOrd="0" destOrd="0" presId="urn:microsoft.com/office/officeart/2005/8/layout/hList1"/>
    <dgm:cxn modelId="{296B9720-6B4A-45C2-AAB7-C8F5F3D9587D}" type="presParOf" srcId="{E459551E-BFD5-4AB0-AADF-971F0AFF79C9}" destId="{60380AF7-F888-4546-93C0-11E33E35D566}" srcOrd="1" destOrd="0" presId="urn:microsoft.com/office/officeart/2005/8/layout/hList1"/>
  </dgm:cxnLst>
  <dgm:bg>
    <a:solidFill>
      <a:srgbClr val="85C27F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167140-8FAE-46A9-987B-134D5C28AC95}" type="doc">
      <dgm:prSet loTypeId="urn:microsoft.com/office/officeart/2008/layout/Lin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FCD3A30-8A7F-496D-AE7F-FBD1D272F6CA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Образование</a:t>
          </a:r>
          <a:r>
            <a:rPr lang="en-US" sz="1800" b="1" dirty="0">
              <a:solidFill>
                <a:srgbClr val="003300"/>
              </a:solidFill>
            </a:rPr>
            <a:t> </a:t>
          </a:r>
          <a:r>
            <a:rPr lang="ru-RU" sz="1800" b="1" dirty="0">
              <a:solidFill>
                <a:srgbClr val="003300"/>
              </a:solidFill>
            </a:rPr>
            <a:t>                                  </a:t>
          </a:r>
          <a:r>
            <a:rPr lang="en-US" sz="1800" b="1" dirty="0">
              <a:solidFill>
                <a:srgbClr val="003300"/>
              </a:solidFill>
            </a:rPr>
            <a:t>407 80</a:t>
          </a:r>
          <a:r>
            <a:rPr lang="ru-RU" sz="1800" b="1" dirty="0">
              <a:solidFill>
                <a:srgbClr val="003300"/>
              </a:solidFill>
            </a:rPr>
            <a:t>4</a:t>
          </a:r>
        </a:p>
      </dgm:t>
    </dgm:pt>
    <dgm:pt modelId="{04FE3C46-E83B-40AC-A0E5-FE6F740E314A}" type="parTrans" cxnId="{74A61DD5-0B1B-42DD-B523-E4DA2A2E95CD}">
      <dgm:prSet/>
      <dgm:spPr/>
      <dgm:t>
        <a:bodyPr/>
        <a:lstStyle/>
        <a:p>
          <a:endParaRPr lang="ru-RU"/>
        </a:p>
      </dgm:t>
    </dgm:pt>
    <dgm:pt modelId="{2CD40099-8133-4BBE-BA01-65E0B4662C62}" type="sibTrans" cxnId="{74A61DD5-0B1B-42DD-B523-E4DA2A2E95CD}">
      <dgm:prSet/>
      <dgm:spPr/>
      <dgm:t>
        <a:bodyPr/>
        <a:lstStyle/>
        <a:p>
          <a:endParaRPr lang="ru-RU"/>
        </a:p>
      </dgm:t>
    </dgm:pt>
    <dgm:pt modelId="{B26E0734-7C79-45B2-B930-BC1C0CCB2F99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Национальная экономика                </a:t>
          </a:r>
          <a:r>
            <a:rPr lang="en-US" sz="1800" b="1" dirty="0">
              <a:solidFill>
                <a:srgbClr val="003300"/>
              </a:solidFill>
            </a:rPr>
            <a:t>31 782</a:t>
          </a:r>
          <a:endParaRPr lang="ru-RU" sz="1800" b="1" dirty="0">
            <a:solidFill>
              <a:srgbClr val="003300"/>
            </a:solidFill>
          </a:endParaRPr>
        </a:p>
      </dgm:t>
    </dgm:pt>
    <dgm:pt modelId="{D10C8C6E-BB5A-47A1-81BA-0C14F79E37C7}" type="parTrans" cxnId="{688DE71A-1C35-4D1C-A275-A3DC8CDC1DCD}">
      <dgm:prSet/>
      <dgm:spPr/>
      <dgm:t>
        <a:bodyPr/>
        <a:lstStyle/>
        <a:p>
          <a:endParaRPr lang="ru-RU"/>
        </a:p>
      </dgm:t>
    </dgm:pt>
    <dgm:pt modelId="{267DA767-CFA0-4604-92C0-74376B0B7AB1}" type="sibTrans" cxnId="{688DE71A-1C35-4D1C-A275-A3DC8CDC1DCD}">
      <dgm:prSet/>
      <dgm:spPr/>
      <dgm:t>
        <a:bodyPr/>
        <a:lstStyle/>
        <a:p>
          <a:endParaRPr lang="ru-RU"/>
        </a:p>
      </dgm:t>
    </dgm:pt>
    <dgm:pt modelId="{9FCFC5F8-19FF-4A56-8D1D-670196CC6D33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Межбюджетные трансферты </a:t>
          </a:r>
          <a:r>
            <a:rPr lang="en-US" sz="1800" b="1" dirty="0">
              <a:solidFill>
                <a:srgbClr val="003300"/>
              </a:solidFill>
            </a:rPr>
            <a:t>25 </a:t>
          </a:r>
          <a:r>
            <a:rPr lang="ru-RU" sz="1800" b="1" dirty="0">
              <a:solidFill>
                <a:srgbClr val="003300"/>
              </a:solidFill>
            </a:rPr>
            <a:t>188</a:t>
          </a:r>
        </a:p>
      </dgm:t>
    </dgm:pt>
    <dgm:pt modelId="{592D3B07-A494-4B09-9A07-EF0B26A31F68}" type="parTrans" cxnId="{FA4EFA98-1EDD-4D31-B956-BC7BCB2BC7FE}">
      <dgm:prSet/>
      <dgm:spPr/>
      <dgm:t>
        <a:bodyPr/>
        <a:lstStyle/>
        <a:p>
          <a:endParaRPr lang="ru-RU"/>
        </a:p>
      </dgm:t>
    </dgm:pt>
    <dgm:pt modelId="{0CC37B95-FB1D-422A-B809-69EF080B6883}" type="sibTrans" cxnId="{FA4EFA98-1EDD-4D31-B956-BC7BCB2BC7FE}">
      <dgm:prSet/>
      <dgm:spPr/>
      <dgm:t>
        <a:bodyPr/>
        <a:lstStyle/>
        <a:p>
          <a:endParaRPr lang="ru-RU"/>
        </a:p>
      </dgm:t>
    </dgm:pt>
    <dgm:pt modelId="{0D6E2F2F-9470-4C10-A302-F518A9447FD1}">
      <dgm:prSet custT="1"/>
      <dgm:spPr>
        <a:solidFill>
          <a:srgbClr val="85C27F"/>
        </a:solidFill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ЖКХ                                                                      </a:t>
          </a:r>
          <a:r>
            <a:rPr lang="en-US" sz="1800" b="1" dirty="0">
              <a:solidFill>
                <a:srgbClr val="003300"/>
              </a:solidFill>
            </a:rPr>
            <a:t>125 </a:t>
          </a:r>
          <a:r>
            <a:rPr lang="ru-RU" sz="1800" b="1" dirty="0">
              <a:solidFill>
                <a:srgbClr val="003300"/>
              </a:solidFill>
            </a:rPr>
            <a:t>283</a:t>
          </a:r>
        </a:p>
      </dgm:t>
    </dgm:pt>
    <dgm:pt modelId="{6473A860-6083-4B03-95D5-4C70B8EEC68E}" type="parTrans" cxnId="{A77DD741-AFB3-4931-930B-291FA1467588}">
      <dgm:prSet/>
      <dgm:spPr/>
      <dgm:t>
        <a:bodyPr/>
        <a:lstStyle/>
        <a:p>
          <a:endParaRPr lang="ru-RU"/>
        </a:p>
      </dgm:t>
    </dgm:pt>
    <dgm:pt modelId="{79304DD6-F5A4-44CF-8B51-BB9315E623D9}" type="sibTrans" cxnId="{A77DD741-AFB3-4931-930B-291FA1467588}">
      <dgm:prSet/>
      <dgm:spPr/>
      <dgm:t>
        <a:bodyPr/>
        <a:lstStyle/>
        <a:p>
          <a:endParaRPr lang="ru-RU"/>
        </a:p>
      </dgm:t>
    </dgm:pt>
    <dgm:pt modelId="{790B434A-6631-4C25-A043-80B207B28DC9}">
      <dgm:prSet custT="1"/>
      <dgm:spPr>
        <a:solidFill>
          <a:srgbClr val="85C27F"/>
        </a:solidFill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Физическая культура и спорт         </a:t>
          </a:r>
          <a:r>
            <a:rPr lang="en-US" sz="1800" b="1" dirty="0">
              <a:solidFill>
                <a:srgbClr val="003300"/>
              </a:solidFill>
            </a:rPr>
            <a:t> 2 86</a:t>
          </a:r>
          <a:r>
            <a:rPr lang="ru-RU" sz="1800" b="1" dirty="0">
              <a:solidFill>
                <a:srgbClr val="003300"/>
              </a:solidFill>
            </a:rPr>
            <a:t>6</a:t>
          </a:r>
        </a:p>
      </dgm:t>
    </dgm:pt>
    <dgm:pt modelId="{B5AAD2DC-745D-4B69-8E09-078B98C68F2D}" type="parTrans" cxnId="{60E59938-C2D5-447B-9E94-42205BD21761}">
      <dgm:prSet/>
      <dgm:spPr/>
      <dgm:t>
        <a:bodyPr/>
        <a:lstStyle/>
        <a:p>
          <a:endParaRPr lang="ru-RU"/>
        </a:p>
      </dgm:t>
    </dgm:pt>
    <dgm:pt modelId="{09EF76C8-C3B7-406C-833E-4467F371A627}" type="sibTrans" cxnId="{60E59938-C2D5-447B-9E94-42205BD21761}">
      <dgm:prSet/>
      <dgm:spPr/>
      <dgm:t>
        <a:bodyPr/>
        <a:lstStyle/>
        <a:p>
          <a:endParaRPr lang="ru-RU"/>
        </a:p>
      </dgm:t>
    </dgm:pt>
    <dgm:pt modelId="{57AD78D6-014E-4DB0-A4BE-F46B45ABFABB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Социальная политика                     </a:t>
          </a:r>
          <a:r>
            <a:rPr lang="en-US" sz="1800" b="1" dirty="0">
              <a:solidFill>
                <a:srgbClr val="003300"/>
              </a:solidFill>
            </a:rPr>
            <a:t> 43 405</a:t>
          </a:r>
          <a:endParaRPr lang="ru-RU" sz="1800" b="1" dirty="0">
            <a:solidFill>
              <a:srgbClr val="003300"/>
            </a:solidFill>
          </a:endParaRPr>
        </a:p>
      </dgm:t>
    </dgm:pt>
    <dgm:pt modelId="{F08BA14B-30F6-4A0F-A537-7ABAB91DFD3E}" type="parTrans" cxnId="{C6A7142A-86CB-4CCE-8F90-F42CF8CA2B10}">
      <dgm:prSet/>
      <dgm:spPr/>
      <dgm:t>
        <a:bodyPr/>
        <a:lstStyle/>
        <a:p>
          <a:endParaRPr lang="ru-RU"/>
        </a:p>
      </dgm:t>
    </dgm:pt>
    <dgm:pt modelId="{8E57EE51-D77A-4BAE-9369-E66AA3379285}" type="sibTrans" cxnId="{C6A7142A-86CB-4CCE-8F90-F42CF8CA2B10}">
      <dgm:prSet/>
      <dgm:spPr/>
      <dgm:t>
        <a:bodyPr/>
        <a:lstStyle/>
        <a:p>
          <a:endParaRPr lang="ru-RU"/>
        </a:p>
      </dgm:t>
    </dgm:pt>
    <dgm:pt modelId="{CBF54573-5A73-4496-8459-4E53EC00642C}">
      <dgm:prSet custT="1"/>
      <dgm:spPr>
        <a:solidFill>
          <a:srgbClr val="85C27F"/>
        </a:solidFill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Общегосударственные вопросы                                     </a:t>
          </a:r>
          <a:r>
            <a:rPr lang="en-US" sz="1800" b="1" dirty="0">
              <a:solidFill>
                <a:srgbClr val="003300"/>
              </a:solidFill>
            </a:rPr>
            <a:t>51 964</a:t>
          </a:r>
          <a:endParaRPr lang="ru-RU" sz="1800" b="1" dirty="0">
            <a:solidFill>
              <a:srgbClr val="003300"/>
            </a:solidFill>
          </a:endParaRPr>
        </a:p>
      </dgm:t>
    </dgm:pt>
    <dgm:pt modelId="{E2F2C9E5-50DC-4460-9589-2B6224311378}" type="parTrans" cxnId="{C034422F-5F37-4A82-83B8-A42E3B73D002}">
      <dgm:prSet/>
      <dgm:spPr/>
      <dgm:t>
        <a:bodyPr/>
        <a:lstStyle/>
        <a:p>
          <a:endParaRPr lang="ru-RU"/>
        </a:p>
      </dgm:t>
    </dgm:pt>
    <dgm:pt modelId="{90DF86C8-4364-4622-B0EC-0D29949B78BD}" type="sibTrans" cxnId="{C034422F-5F37-4A82-83B8-A42E3B73D002}">
      <dgm:prSet/>
      <dgm:spPr/>
      <dgm:t>
        <a:bodyPr/>
        <a:lstStyle/>
        <a:p>
          <a:endParaRPr lang="ru-RU"/>
        </a:p>
      </dgm:t>
    </dgm:pt>
    <dgm:pt modelId="{498E332D-684B-4F5F-A81B-507012DF1A95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Культура, кинематография            </a:t>
          </a:r>
          <a:r>
            <a:rPr lang="en-US" sz="1800" b="1" dirty="0">
              <a:solidFill>
                <a:srgbClr val="003300"/>
              </a:solidFill>
            </a:rPr>
            <a:t>24 664</a:t>
          </a:r>
          <a:endParaRPr lang="ru-RU" sz="1800" b="1" dirty="0">
            <a:solidFill>
              <a:srgbClr val="003300"/>
            </a:solidFill>
          </a:endParaRPr>
        </a:p>
      </dgm:t>
    </dgm:pt>
    <dgm:pt modelId="{9287B59F-390E-4FE4-BEDC-3B61CD8641A5}" type="sibTrans" cxnId="{00678CA8-7591-4180-B8DE-67A493C34BC3}">
      <dgm:prSet/>
      <dgm:spPr/>
      <dgm:t>
        <a:bodyPr/>
        <a:lstStyle/>
        <a:p>
          <a:endParaRPr lang="ru-RU"/>
        </a:p>
      </dgm:t>
    </dgm:pt>
    <dgm:pt modelId="{0A923949-393E-4CDD-8B0E-58494D6B3F84}" type="parTrans" cxnId="{00678CA8-7591-4180-B8DE-67A493C34BC3}">
      <dgm:prSet/>
      <dgm:spPr/>
      <dgm:t>
        <a:bodyPr/>
        <a:lstStyle/>
        <a:p>
          <a:endParaRPr lang="ru-RU"/>
        </a:p>
      </dgm:t>
    </dgm:pt>
    <dgm:pt modelId="{C57E6048-1143-47B5-9227-D8C41CC166D6}" type="pres">
      <dgm:prSet presAssocID="{86167140-8FAE-46A9-987B-134D5C28AC95}" presName="vert0" presStyleCnt="0">
        <dgm:presLayoutVars>
          <dgm:dir/>
          <dgm:animOne val="branch"/>
          <dgm:animLvl val="lvl"/>
        </dgm:presLayoutVars>
      </dgm:prSet>
      <dgm:spPr/>
    </dgm:pt>
    <dgm:pt modelId="{728898EE-B622-47A1-A719-7278F45E9218}" type="pres">
      <dgm:prSet presAssocID="{BFCD3A30-8A7F-496D-AE7F-FBD1D272F6CA}" presName="thickLine" presStyleLbl="alignNode1" presStyleIdx="0" presStyleCnt="8"/>
      <dgm:spPr/>
    </dgm:pt>
    <dgm:pt modelId="{D188C5BE-E7FC-4AC1-B321-6B79A9A1C5E5}" type="pres">
      <dgm:prSet presAssocID="{BFCD3A30-8A7F-496D-AE7F-FBD1D272F6CA}" presName="horz1" presStyleCnt="0"/>
      <dgm:spPr/>
    </dgm:pt>
    <dgm:pt modelId="{F58D4900-D60B-4BAC-82A1-E1E490495CA1}" type="pres">
      <dgm:prSet presAssocID="{BFCD3A30-8A7F-496D-AE7F-FBD1D272F6CA}" presName="tx1" presStyleLbl="revTx" presStyleIdx="0" presStyleCnt="8"/>
      <dgm:spPr/>
    </dgm:pt>
    <dgm:pt modelId="{DC16C768-43E3-4C22-A331-28882F434676}" type="pres">
      <dgm:prSet presAssocID="{BFCD3A30-8A7F-496D-AE7F-FBD1D272F6CA}" presName="vert1" presStyleCnt="0"/>
      <dgm:spPr/>
    </dgm:pt>
    <dgm:pt modelId="{F2FCA6EB-D642-4366-B69B-32A8EE134264}" type="pres">
      <dgm:prSet presAssocID="{0D6E2F2F-9470-4C10-A302-F518A9447FD1}" presName="thickLine" presStyleLbl="alignNode1" presStyleIdx="1" presStyleCnt="8"/>
      <dgm:spPr/>
    </dgm:pt>
    <dgm:pt modelId="{07FC4333-2973-476D-99D0-FAFC60C28DAB}" type="pres">
      <dgm:prSet presAssocID="{0D6E2F2F-9470-4C10-A302-F518A9447FD1}" presName="horz1" presStyleCnt="0"/>
      <dgm:spPr/>
    </dgm:pt>
    <dgm:pt modelId="{F15936B9-2E37-40C9-98EF-8AB8B4C73EC8}" type="pres">
      <dgm:prSet presAssocID="{0D6E2F2F-9470-4C10-A302-F518A9447FD1}" presName="tx1" presStyleLbl="revTx" presStyleIdx="1" presStyleCnt="8"/>
      <dgm:spPr/>
    </dgm:pt>
    <dgm:pt modelId="{EC8762EF-FAD0-4F04-8A66-90EE340A9FAE}" type="pres">
      <dgm:prSet presAssocID="{0D6E2F2F-9470-4C10-A302-F518A9447FD1}" presName="vert1" presStyleCnt="0"/>
      <dgm:spPr/>
    </dgm:pt>
    <dgm:pt modelId="{C48C9814-6F02-46CF-8987-0C2BAB535216}" type="pres">
      <dgm:prSet presAssocID="{CBF54573-5A73-4496-8459-4E53EC00642C}" presName="thickLine" presStyleLbl="alignNode1" presStyleIdx="2" presStyleCnt="8"/>
      <dgm:spPr/>
    </dgm:pt>
    <dgm:pt modelId="{59BADD1C-0B53-4306-9C41-ECEE227EEB14}" type="pres">
      <dgm:prSet presAssocID="{CBF54573-5A73-4496-8459-4E53EC00642C}" presName="horz1" presStyleCnt="0"/>
      <dgm:spPr/>
    </dgm:pt>
    <dgm:pt modelId="{B4F481C1-1656-4E28-978A-AD97A479643C}" type="pres">
      <dgm:prSet presAssocID="{CBF54573-5A73-4496-8459-4E53EC00642C}" presName="tx1" presStyleLbl="revTx" presStyleIdx="2" presStyleCnt="8" custScaleY="140188"/>
      <dgm:spPr/>
    </dgm:pt>
    <dgm:pt modelId="{58A829C9-77BB-4A25-AD04-29F776770F68}" type="pres">
      <dgm:prSet presAssocID="{CBF54573-5A73-4496-8459-4E53EC00642C}" presName="vert1" presStyleCnt="0"/>
      <dgm:spPr/>
    </dgm:pt>
    <dgm:pt modelId="{2F86B6BD-E52A-44FE-9306-7E6CC0BC387C}" type="pres">
      <dgm:prSet presAssocID="{B26E0734-7C79-45B2-B930-BC1C0CCB2F99}" presName="thickLine" presStyleLbl="alignNode1" presStyleIdx="3" presStyleCnt="8"/>
      <dgm:spPr/>
    </dgm:pt>
    <dgm:pt modelId="{528EC127-63D0-4464-9D76-6A35708281E8}" type="pres">
      <dgm:prSet presAssocID="{B26E0734-7C79-45B2-B930-BC1C0CCB2F99}" presName="horz1" presStyleCnt="0"/>
      <dgm:spPr/>
    </dgm:pt>
    <dgm:pt modelId="{0F4D5B21-D3D6-43A2-B5F3-92ACAA3D68BE}" type="pres">
      <dgm:prSet presAssocID="{B26E0734-7C79-45B2-B930-BC1C0CCB2F99}" presName="tx1" presStyleLbl="revTx" presStyleIdx="3" presStyleCnt="8" custScaleY="128460" custLinFactNeighborX="961" custLinFactNeighborY="-359"/>
      <dgm:spPr/>
    </dgm:pt>
    <dgm:pt modelId="{1C5DD3F0-57CD-4DC3-8681-17CBECCB7144}" type="pres">
      <dgm:prSet presAssocID="{B26E0734-7C79-45B2-B930-BC1C0CCB2F99}" presName="vert1" presStyleCnt="0"/>
      <dgm:spPr/>
    </dgm:pt>
    <dgm:pt modelId="{47098759-CE04-41E0-BB20-6824D5F39892}" type="pres">
      <dgm:prSet presAssocID="{498E332D-684B-4F5F-A81B-507012DF1A95}" presName="thickLine" presStyleLbl="alignNode1" presStyleIdx="4" presStyleCnt="8"/>
      <dgm:spPr/>
    </dgm:pt>
    <dgm:pt modelId="{60E0F000-81E3-4B2E-B957-1FE6EC070134}" type="pres">
      <dgm:prSet presAssocID="{498E332D-684B-4F5F-A81B-507012DF1A95}" presName="horz1" presStyleCnt="0"/>
      <dgm:spPr/>
    </dgm:pt>
    <dgm:pt modelId="{787EAA01-5C6C-4B3A-B936-21E96B6AFE1B}" type="pres">
      <dgm:prSet presAssocID="{498E332D-684B-4F5F-A81B-507012DF1A95}" presName="tx1" presStyleLbl="revTx" presStyleIdx="4" presStyleCnt="8" custLinFactNeighborX="-1032" custLinFactNeighborY="-4527"/>
      <dgm:spPr/>
    </dgm:pt>
    <dgm:pt modelId="{4D92F705-7DFC-48AC-AD34-61FBE225D023}" type="pres">
      <dgm:prSet presAssocID="{498E332D-684B-4F5F-A81B-507012DF1A95}" presName="vert1" presStyleCnt="0"/>
      <dgm:spPr/>
    </dgm:pt>
    <dgm:pt modelId="{9FBAF412-5FFA-4C0F-86AA-2A2BE5EA2A38}" type="pres">
      <dgm:prSet presAssocID="{57AD78D6-014E-4DB0-A4BE-F46B45ABFABB}" presName="thickLine" presStyleLbl="alignNode1" presStyleIdx="5" presStyleCnt="8"/>
      <dgm:spPr/>
    </dgm:pt>
    <dgm:pt modelId="{447FABFB-5C2C-47C2-8A11-58A1A94B82D9}" type="pres">
      <dgm:prSet presAssocID="{57AD78D6-014E-4DB0-A4BE-F46B45ABFABB}" presName="horz1" presStyleCnt="0"/>
      <dgm:spPr/>
    </dgm:pt>
    <dgm:pt modelId="{65463BBC-D141-41D9-AA5A-26AC7F7DA00C}" type="pres">
      <dgm:prSet presAssocID="{57AD78D6-014E-4DB0-A4BE-F46B45ABFABB}" presName="tx1" presStyleLbl="revTx" presStyleIdx="5" presStyleCnt="8" custLinFactNeighborY="-15122"/>
      <dgm:spPr/>
    </dgm:pt>
    <dgm:pt modelId="{11DFE821-5B52-4895-816B-07336E9AC922}" type="pres">
      <dgm:prSet presAssocID="{57AD78D6-014E-4DB0-A4BE-F46B45ABFABB}" presName="vert1" presStyleCnt="0"/>
      <dgm:spPr/>
    </dgm:pt>
    <dgm:pt modelId="{50A100E8-42BB-4095-BB8D-3DD361E3E66E}" type="pres">
      <dgm:prSet presAssocID="{790B434A-6631-4C25-A043-80B207B28DC9}" presName="thickLine" presStyleLbl="alignNode1" presStyleIdx="6" presStyleCnt="8"/>
      <dgm:spPr/>
    </dgm:pt>
    <dgm:pt modelId="{32FA8A1E-9833-4658-B0DE-AAA35F07F14B}" type="pres">
      <dgm:prSet presAssocID="{790B434A-6631-4C25-A043-80B207B28DC9}" presName="horz1" presStyleCnt="0"/>
      <dgm:spPr/>
    </dgm:pt>
    <dgm:pt modelId="{EB07619C-6276-47C8-89CC-C9EBB9391DC7}" type="pres">
      <dgm:prSet presAssocID="{790B434A-6631-4C25-A043-80B207B28DC9}" presName="tx1" presStyleLbl="revTx" presStyleIdx="6" presStyleCnt="8" custLinFactNeighborY="-14973"/>
      <dgm:spPr/>
    </dgm:pt>
    <dgm:pt modelId="{B3D19484-AFED-417C-823E-2DAB8BC0EDF0}" type="pres">
      <dgm:prSet presAssocID="{790B434A-6631-4C25-A043-80B207B28DC9}" presName="vert1" presStyleCnt="0"/>
      <dgm:spPr/>
    </dgm:pt>
    <dgm:pt modelId="{D59687FD-597F-4A7F-BFCF-5B6CE7A32E50}" type="pres">
      <dgm:prSet presAssocID="{9FCFC5F8-19FF-4A56-8D1D-670196CC6D33}" presName="thickLine" presStyleLbl="alignNode1" presStyleIdx="7" presStyleCnt="8"/>
      <dgm:spPr/>
    </dgm:pt>
    <dgm:pt modelId="{F02A9FE3-A662-4B0D-B292-C5913AA951CC}" type="pres">
      <dgm:prSet presAssocID="{9FCFC5F8-19FF-4A56-8D1D-670196CC6D33}" presName="horz1" presStyleCnt="0"/>
      <dgm:spPr/>
    </dgm:pt>
    <dgm:pt modelId="{0B23FB11-75A9-4966-9CE3-745BD1209937}" type="pres">
      <dgm:prSet presAssocID="{9FCFC5F8-19FF-4A56-8D1D-670196CC6D33}" presName="tx1" presStyleLbl="revTx" presStyleIdx="7" presStyleCnt="8" custLinFactNeighborY="-14973"/>
      <dgm:spPr/>
    </dgm:pt>
    <dgm:pt modelId="{84F9C93E-D8D7-4E19-84F3-D555C40088A0}" type="pres">
      <dgm:prSet presAssocID="{9FCFC5F8-19FF-4A56-8D1D-670196CC6D33}" presName="vert1" presStyleCnt="0"/>
      <dgm:spPr/>
    </dgm:pt>
  </dgm:ptLst>
  <dgm:cxnLst>
    <dgm:cxn modelId="{688DE71A-1C35-4D1C-A275-A3DC8CDC1DCD}" srcId="{86167140-8FAE-46A9-987B-134D5C28AC95}" destId="{B26E0734-7C79-45B2-B930-BC1C0CCB2F99}" srcOrd="3" destOrd="0" parTransId="{D10C8C6E-BB5A-47A1-81BA-0C14F79E37C7}" sibTransId="{267DA767-CFA0-4604-92C0-74376B0B7AB1}"/>
    <dgm:cxn modelId="{C6A7142A-86CB-4CCE-8F90-F42CF8CA2B10}" srcId="{86167140-8FAE-46A9-987B-134D5C28AC95}" destId="{57AD78D6-014E-4DB0-A4BE-F46B45ABFABB}" srcOrd="5" destOrd="0" parTransId="{F08BA14B-30F6-4A0F-A537-7ABAB91DFD3E}" sibTransId="{8E57EE51-D77A-4BAE-9369-E66AA3379285}"/>
    <dgm:cxn modelId="{C034422F-5F37-4A82-83B8-A42E3B73D002}" srcId="{86167140-8FAE-46A9-987B-134D5C28AC95}" destId="{CBF54573-5A73-4496-8459-4E53EC00642C}" srcOrd="2" destOrd="0" parTransId="{E2F2C9E5-50DC-4460-9589-2B6224311378}" sibTransId="{90DF86C8-4364-4622-B0EC-0D29949B78BD}"/>
    <dgm:cxn modelId="{7C132B38-A86A-4461-BD4B-A69CCAC28CA6}" type="presOf" srcId="{BFCD3A30-8A7F-496D-AE7F-FBD1D272F6CA}" destId="{F58D4900-D60B-4BAC-82A1-E1E490495CA1}" srcOrd="0" destOrd="0" presId="urn:microsoft.com/office/officeart/2008/layout/LinedList"/>
    <dgm:cxn modelId="{379D6138-C88A-4F6F-B563-37B72EEDC92A}" type="presOf" srcId="{790B434A-6631-4C25-A043-80B207B28DC9}" destId="{EB07619C-6276-47C8-89CC-C9EBB9391DC7}" srcOrd="0" destOrd="0" presId="urn:microsoft.com/office/officeart/2008/layout/LinedList"/>
    <dgm:cxn modelId="{60E59938-C2D5-447B-9E94-42205BD21761}" srcId="{86167140-8FAE-46A9-987B-134D5C28AC95}" destId="{790B434A-6631-4C25-A043-80B207B28DC9}" srcOrd="6" destOrd="0" parTransId="{B5AAD2DC-745D-4B69-8E09-078B98C68F2D}" sibTransId="{09EF76C8-C3B7-406C-833E-4467F371A627}"/>
    <dgm:cxn modelId="{A77DD741-AFB3-4931-930B-291FA1467588}" srcId="{86167140-8FAE-46A9-987B-134D5C28AC95}" destId="{0D6E2F2F-9470-4C10-A302-F518A9447FD1}" srcOrd="1" destOrd="0" parTransId="{6473A860-6083-4B03-95D5-4C70B8EEC68E}" sibTransId="{79304DD6-F5A4-44CF-8B51-BB9315E623D9}"/>
    <dgm:cxn modelId="{FA4EFA98-1EDD-4D31-B956-BC7BCB2BC7FE}" srcId="{86167140-8FAE-46A9-987B-134D5C28AC95}" destId="{9FCFC5F8-19FF-4A56-8D1D-670196CC6D33}" srcOrd="7" destOrd="0" parTransId="{592D3B07-A494-4B09-9A07-EF0B26A31F68}" sibTransId="{0CC37B95-FB1D-422A-B809-69EF080B6883}"/>
    <dgm:cxn modelId="{FFB78A99-E693-4965-A5F1-6E706402688E}" type="presOf" srcId="{0D6E2F2F-9470-4C10-A302-F518A9447FD1}" destId="{F15936B9-2E37-40C9-98EF-8AB8B4C73EC8}" srcOrd="0" destOrd="0" presId="urn:microsoft.com/office/officeart/2008/layout/LinedList"/>
    <dgm:cxn modelId="{447683A4-D681-48FA-9439-369972DC0B53}" type="presOf" srcId="{9FCFC5F8-19FF-4A56-8D1D-670196CC6D33}" destId="{0B23FB11-75A9-4966-9CE3-745BD1209937}" srcOrd="0" destOrd="0" presId="urn:microsoft.com/office/officeart/2008/layout/LinedList"/>
    <dgm:cxn modelId="{00678CA8-7591-4180-B8DE-67A493C34BC3}" srcId="{86167140-8FAE-46A9-987B-134D5C28AC95}" destId="{498E332D-684B-4F5F-A81B-507012DF1A95}" srcOrd="4" destOrd="0" parTransId="{0A923949-393E-4CDD-8B0E-58494D6B3F84}" sibTransId="{9287B59F-390E-4FE4-BEDC-3B61CD8641A5}"/>
    <dgm:cxn modelId="{711043AD-9875-4FDC-B55F-10E671611F25}" type="presOf" srcId="{57AD78D6-014E-4DB0-A4BE-F46B45ABFABB}" destId="{65463BBC-D141-41D9-AA5A-26AC7F7DA00C}" srcOrd="0" destOrd="0" presId="urn:microsoft.com/office/officeart/2008/layout/LinedList"/>
    <dgm:cxn modelId="{D6F3BAB8-E41F-4AC9-861A-C9607FDB7F12}" type="presOf" srcId="{B26E0734-7C79-45B2-B930-BC1C0CCB2F99}" destId="{0F4D5B21-D3D6-43A2-B5F3-92ACAA3D68BE}" srcOrd="0" destOrd="0" presId="urn:microsoft.com/office/officeart/2008/layout/LinedList"/>
    <dgm:cxn modelId="{7BD8BAC6-12E9-460E-A339-DB4981A15B58}" type="presOf" srcId="{86167140-8FAE-46A9-987B-134D5C28AC95}" destId="{C57E6048-1143-47B5-9227-D8C41CC166D6}" srcOrd="0" destOrd="0" presId="urn:microsoft.com/office/officeart/2008/layout/LinedList"/>
    <dgm:cxn modelId="{EE31C9C9-8AE8-45C9-8F8E-50AEF655EBB1}" type="presOf" srcId="{498E332D-684B-4F5F-A81B-507012DF1A95}" destId="{787EAA01-5C6C-4B3A-B936-21E96B6AFE1B}" srcOrd="0" destOrd="0" presId="urn:microsoft.com/office/officeart/2008/layout/LinedList"/>
    <dgm:cxn modelId="{74A61DD5-0B1B-42DD-B523-E4DA2A2E95CD}" srcId="{86167140-8FAE-46A9-987B-134D5C28AC95}" destId="{BFCD3A30-8A7F-496D-AE7F-FBD1D272F6CA}" srcOrd="0" destOrd="0" parTransId="{04FE3C46-E83B-40AC-A0E5-FE6F740E314A}" sibTransId="{2CD40099-8133-4BBE-BA01-65E0B4662C62}"/>
    <dgm:cxn modelId="{70DA77F6-2FFC-4382-BFAE-10876D1B95DC}" type="presOf" srcId="{CBF54573-5A73-4496-8459-4E53EC00642C}" destId="{B4F481C1-1656-4E28-978A-AD97A479643C}" srcOrd="0" destOrd="0" presId="urn:microsoft.com/office/officeart/2008/layout/LinedList"/>
    <dgm:cxn modelId="{FFC1DDD7-5FD7-41E1-8991-631762086F6F}" type="presParOf" srcId="{C57E6048-1143-47B5-9227-D8C41CC166D6}" destId="{728898EE-B622-47A1-A719-7278F45E9218}" srcOrd="0" destOrd="0" presId="urn:microsoft.com/office/officeart/2008/layout/LinedList"/>
    <dgm:cxn modelId="{2F28F8F4-2C26-45C5-B27B-6C899113FCFA}" type="presParOf" srcId="{C57E6048-1143-47B5-9227-D8C41CC166D6}" destId="{D188C5BE-E7FC-4AC1-B321-6B79A9A1C5E5}" srcOrd="1" destOrd="0" presId="urn:microsoft.com/office/officeart/2008/layout/LinedList"/>
    <dgm:cxn modelId="{3D808B0E-D8F1-4EFE-964C-1C4DD8D5E24C}" type="presParOf" srcId="{D188C5BE-E7FC-4AC1-B321-6B79A9A1C5E5}" destId="{F58D4900-D60B-4BAC-82A1-E1E490495CA1}" srcOrd="0" destOrd="0" presId="urn:microsoft.com/office/officeart/2008/layout/LinedList"/>
    <dgm:cxn modelId="{C341D7AF-F676-4579-8387-A25961128494}" type="presParOf" srcId="{D188C5BE-E7FC-4AC1-B321-6B79A9A1C5E5}" destId="{DC16C768-43E3-4C22-A331-28882F434676}" srcOrd="1" destOrd="0" presId="urn:microsoft.com/office/officeart/2008/layout/LinedList"/>
    <dgm:cxn modelId="{00F4515E-FFED-4835-85D6-4F4B7184B15E}" type="presParOf" srcId="{C57E6048-1143-47B5-9227-D8C41CC166D6}" destId="{F2FCA6EB-D642-4366-B69B-32A8EE134264}" srcOrd="2" destOrd="0" presId="urn:microsoft.com/office/officeart/2008/layout/LinedList"/>
    <dgm:cxn modelId="{EDBAFA78-7A43-4D37-822F-DC199FDA1477}" type="presParOf" srcId="{C57E6048-1143-47B5-9227-D8C41CC166D6}" destId="{07FC4333-2973-476D-99D0-FAFC60C28DAB}" srcOrd="3" destOrd="0" presId="urn:microsoft.com/office/officeart/2008/layout/LinedList"/>
    <dgm:cxn modelId="{89E2E288-46CB-4B37-BEC8-71BED5734642}" type="presParOf" srcId="{07FC4333-2973-476D-99D0-FAFC60C28DAB}" destId="{F15936B9-2E37-40C9-98EF-8AB8B4C73EC8}" srcOrd="0" destOrd="0" presId="urn:microsoft.com/office/officeart/2008/layout/LinedList"/>
    <dgm:cxn modelId="{9CCC7480-0E94-429B-810E-7EB7B6CA978E}" type="presParOf" srcId="{07FC4333-2973-476D-99D0-FAFC60C28DAB}" destId="{EC8762EF-FAD0-4F04-8A66-90EE340A9FAE}" srcOrd="1" destOrd="0" presId="urn:microsoft.com/office/officeart/2008/layout/LinedList"/>
    <dgm:cxn modelId="{C29C82C1-FEC5-4080-A2E3-C41D4C31DE08}" type="presParOf" srcId="{C57E6048-1143-47B5-9227-D8C41CC166D6}" destId="{C48C9814-6F02-46CF-8987-0C2BAB535216}" srcOrd="4" destOrd="0" presId="urn:microsoft.com/office/officeart/2008/layout/LinedList"/>
    <dgm:cxn modelId="{59556185-2A18-4130-B42E-19A9C8ADEEAC}" type="presParOf" srcId="{C57E6048-1143-47B5-9227-D8C41CC166D6}" destId="{59BADD1C-0B53-4306-9C41-ECEE227EEB14}" srcOrd="5" destOrd="0" presId="urn:microsoft.com/office/officeart/2008/layout/LinedList"/>
    <dgm:cxn modelId="{69C87DBC-6866-4AA9-AE79-5AF87672FF9C}" type="presParOf" srcId="{59BADD1C-0B53-4306-9C41-ECEE227EEB14}" destId="{B4F481C1-1656-4E28-978A-AD97A479643C}" srcOrd="0" destOrd="0" presId="urn:microsoft.com/office/officeart/2008/layout/LinedList"/>
    <dgm:cxn modelId="{61F34FE6-89DA-4875-B470-A51375BF8846}" type="presParOf" srcId="{59BADD1C-0B53-4306-9C41-ECEE227EEB14}" destId="{58A829C9-77BB-4A25-AD04-29F776770F68}" srcOrd="1" destOrd="0" presId="urn:microsoft.com/office/officeart/2008/layout/LinedList"/>
    <dgm:cxn modelId="{A0377BB4-E5AC-4CD6-A470-2AB986EE4F11}" type="presParOf" srcId="{C57E6048-1143-47B5-9227-D8C41CC166D6}" destId="{2F86B6BD-E52A-44FE-9306-7E6CC0BC387C}" srcOrd="6" destOrd="0" presId="urn:microsoft.com/office/officeart/2008/layout/LinedList"/>
    <dgm:cxn modelId="{01D3FDA8-868B-408D-B58B-7327C3721C77}" type="presParOf" srcId="{C57E6048-1143-47B5-9227-D8C41CC166D6}" destId="{528EC127-63D0-4464-9D76-6A35708281E8}" srcOrd="7" destOrd="0" presId="urn:microsoft.com/office/officeart/2008/layout/LinedList"/>
    <dgm:cxn modelId="{D06188C0-79F8-4D64-9C20-05387972FB57}" type="presParOf" srcId="{528EC127-63D0-4464-9D76-6A35708281E8}" destId="{0F4D5B21-D3D6-43A2-B5F3-92ACAA3D68BE}" srcOrd="0" destOrd="0" presId="urn:microsoft.com/office/officeart/2008/layout/LinedList"/>
    <dgm:cxn modelId="{0400695A-6BA8-45BF-A37D-EF00E4741FD4}" type="presParOf" srcId="{528EC127-63D0-4464-9D76-6A35708281E8}" destId="{1C5DD3F0-57CD-4DC3-8681-17CBECCB7144}" srcOrd="1" destOrd="0" presId="urn:microsoft.com/office/officeart/2008/layout/LinedList"/>
    <dgm:cxn modelId="{3DD88B3A-BCA6-4B3F-82E7-E84AAE3F7516}" type="presParOf" srcId="{C57E6048-1143-47B5-9227-D8C41CC166D6}" destId="{47098759-CE04-41E0-BB20-6824D5F39892}" srcOrd="8" destOrd="0" presId="urn:microsoft.com/office/officeart/2008/layout/LinedList"/>
    <dgm:cxn modelId="{F5797BF9-3E22-49E0-A82F-967462E3477C}" type="presParOf" srcId="{C57E6048-1143-47B5-9227-D8C41CC166D6}" destId="{60E0F000-81E3-4B2E-B957-1FE6EC070134}" srcOrd="9" destOrd="0" presId="urn:microsoft.com/office/officeart/2008/layout/LinedList"/>
    <dgm:cxn modelId="{14BDE652-4E1B-4DF8-85B5-2B63DBE1B3CD}" type="presParOf" srcId="{60E0F000-81E3-4B2E-B957-1FE6EC070134}" destId="{787EAA01-5C6C-4B3A-B936-21E96B6AFE1B}" srcOrd="0" destOrd="0" presId="urn:microsoft.com/office/officeart/2008/layout/LinedList"/>
    <dgm:cxn modelId="{0FBEA1C9-C410-4C6E-A2BF-16FD7ACC5A6C}" type="presParOf" srcId="{60E0F000-81E3-4B2E-B957-1FE6EC070134}" destId="{4D92F705-7DFC-48AC-AD34-61FBE225D023}" srcOrd="1" destOrd="0" presId="urn:microsoft.com/office/officeart/2008/layout/LinedList"/>
    <dgm:cxn modelId="{3842BECF-FE63-4D38-BB59-1C7F99948824}" type="presParOf" srcId="{C57E6048-1143-47B5-9227-D8C41CC166D6}" destId="{9FBAF412-5FFA-4C0F-86AA-2A2BE5EA2A38}" srcOrd="10" destOrd="0" presId="urn:microsoft.com/office/officeart/2008/layout/LinedList"/>
    <dgm:cxn modelId="{DE64265E-4EAE-4382-A968-F8F3B223B193}" type="presParOf" srcId="{C57E6048-1143-47B5-9227-D8C41CC166D6}" destId="{447FABFB-5C2C-47C2-8A11-58A1A94B82D9}" srcOrd="11" destOrd="0" presId="urn:microsoft.com/office/officeart/2008/layout/LinedList"/>
    <dgm:cxn modelId="{47E7AF74-D06C-4C72-A73D-261DDFFC7D43}" type="presParOf" srcId="{447FABFB-5C2C-47C2-8A11-58A1A94B82D9}" destId="{65463BBC-D141-41D9-AA5A-26AC7F7DA00C}" srcOrd="0" destOrd="0" presId="urn:microsoft.com/office/officeart/2008/layout/LinedList"/>
    <dgm:cxn modelId="{D0AD042F-620A-4D00-8C3F-6C80612F1C79}" type="presParOf" srcId="{447FABFB-5C2C-47C2-8A11-58A1A94B82D9}" destId="{11DFE821-5B52-4895-816B-07336E9AC922}" srcOrd="1" destOrd="0" presId="urn:microsoft.com/office/officeart/2008/layout/LinedList"/>
    <dgm:cxn modelId="{0AAADF52-357A-4DD5-BD4B-3C1A7BCA9E24}" type="presParOf" srcId="{C57E6048-1143-47B5-9227-D8C41CC166D6}" destId="{50A100E8-42BB-4095-BB8D-3DD361E3E66E}" srcOrd="12" destOrd="0" presId="urn:microsoft.com/office/officeart/2008/layout/LinedList"/>
    <dgm:cxn modelId="{26716BFC-6F88-4DA5-B67E-93EDA67CA083}" type="presParOf" srcId="{C57E6048-1143-47B5-9227-D8C41CC166D6}" destId="{32FA8A1E-9833-4658-B0DE-AAA35F07F14B}" srcOrd="13" destOrd="0" presId="urn:microsoft.com/office/officeart/2008/layout/LinedList"/>
    <dgm:cxn modelId="{97044D75-F8C5-4EC3-87EC-39BBB5DE6D4E}" type="presParOf" srcId="{32FA8A1E-9833-4658-B0DE-AAA35F07F14B}" destId="{EB07619C-6276-47C8-89CC-C9EBB9391DC7}" srcOrd="0" destOrd="0" presId="urn:microsoft.com/office/officeart/2008/layout/LinedList"/>
    <dgm:cxn modelId="{E4956B00-C923-4219-9655-96742F60E7D9}" type="presParOf" srcId="{32FA8A1E-9833-4658-B0DE-AAA35F07F14B}" destId="{B3D19484-AFED-417C-823E-2DAB8BC0EDF0}" srcOrd="1" destOrd="0" presId="urn:microsoft.com/office/officeart/2008/layout/LinedList"/>
    <dgm:cxn modelId="{08FF23DD-B969-4EBF-9E66-EABF7494BCCF}" type="presParOf" srcId="{C57E6048-1143-47B5-9227-D8C41CC166D6}" destId="{D59687FD-597F-4A7F-BFCF-5B6CE7A32E50}" srcOrd="14" destOrd="0" presId="urn:microsoft.com/office/officeart/2008/layout/LinedList"/>
    <dgm:cxn modelId="{D3DB42EA-68F1-41C7-B68E-47904BE250C7}" type="presParOf" srcId="{C57E6048-1143-47B5-9227-D8C41CC166D6}" destId="{F02A9FE3-A662-4B0D-B292-C5913AA951CC}" srcOrd="15" destOrd="0" presId="urn:microsoft.com/office/officeart/2008/layout/LinedList"/>
    <dgm:cxn modelId="{44527D56-3660-4D8F-9026-9EC5579E94DF}" type="presParOf" srcId="{F02A9FE3-A662-4B0D-B292-C5913AA951CC}" destId="{0B23FB11-75A9-4966-9CE3-745BD1209937}" srcOrd="0" destOrd="0" presId="urn:microsoft.com/office/officeart/2008/layout/LinedList"/>
    <dgm:cxn modelId="{9EFDC94D-BFB2-4C98-8330-8093AAA56161}" type="presParOf" srcId="{F02A9FE3-A662-4B0D-B292-C5913AA951CC}" destId="{84F9C93E-D8D7-4E19-84F3-D555C40088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34239-81A3-479D-83D5-BFA20C8C109D}">
      <dsp:nvSpPr>
        <dsp:cNvPr id="0" name=""/>
        <dsp:cNvSpPr/>
      </dsp:nvSpPr>
      <dsp:spPr>
        <a:xfrm rot="4597433">
          <a:off x="1955996" y="3434920"/>
          <a:ext cx="617819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617819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00607-495E-49E1-A339-60E1DC56B847}">
      <dsp:nvSpPr>
        <dsp:cNvPr id="0" name=""/>
        <dsp:cNvSpPr/>
      </dsp:nvSpPr>
      <dsp:spPr>
        <a:xfrm rot="1916795">
          <a:off x="2419762" y="3347322"/>
          <a:ext cx="1429377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1429377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7D921-335F-45D7-8426-18181845A754}">
      <dsp:nvSpPr>
        <dsp:cNvPr id="0" name=""/>
        <dsp:cNvSpPr/>
      </dsp:nvSpPr>
      <dsp:spPr>
        <a:xfrm rot="597366">
          <a:off x="2504694" y="3040151"/>
          <a:ext cx="3096172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3096172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5723A-FFF3-46A0-A3A4-F65ECEDD8A22}">
      <dsp:nvSpPr>
        <dsp:cNvPr id="0" name=""/>
        <dsp:cNvSpPr/>
      </dsp:nvSpPr>
      <dsp:spPr>
        <a:xfrm rot="21032015">
          <a:off x="2506976" y="2368248"/>
          <a:ext cx="3088824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3088824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D2D09-AAAD-47F2-A693-B3A676CCE18E}">
      <dsp:nvSpPr>
        <dsp:cNvPr id="0" name=""/>
        <dsp:cNvSpPr/>
      </dsp:nvSpPr>
      <dsp:spPr>
        <a:xfrm rot="19747251">
          <a:off x="2419699" y="2040807"/>
          <a:ext cx="1528183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1528183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CBFD1-B4ED-4DCF-8B9C-9D4A468FAD3B}">
      <dsp:nvSpPr>
        <dsp:cNvPr id="0" name=""/>
        <dsp:cNvSpPr/>
      </dsp:nvSpPr>
      <dsp:spPr>
        <a:xfrm rot="17219198">
          <a:off x="1968258" y="1912120"/>
          <a:ext cx="720184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720184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C9265-2FE0-4B38-9471-E0BA8BA022C8}">
      <dsp:nvSpPr>
        <dsp:cNvPr id="0" name=""/>
        <dsp:cNvSpPr/>
      </dsp:nvSpPr>
      <dsp:spPr>
        <a:xfrm>
          <a:off x="0" y="1530236"/>
          <a:ext cx="2857461" cy="2358193"/>
        </a:xfrm>
        <a:prstGeom prst="ellipse">
          <a:avLst/>
        </a:prstGeom>
        <a:solidFill>
          <a:srgbClr val="003300"/>
        </a:solidFill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7A3B6-7BF5-45A2-BC37-B8F8813CD9CC}">
      <dsp:nvSpPr>
        <dsp:cNvPr id="0" name=""/>
        <dsp:cNvSpPr/>
      </dsp:nvSpPr>
      <dsp:spPr>
        <a:xfrm>
          <a:off x="1452799" y="-472925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3300"/>
              </a:solidFill>
              <a:latin typeface="+mn-lt"/>
              <a:cs typeface="Calibri" panose="020F0502020204030204" pitchFamily="34" charset="0"/>
            </a:rPr>
            <a:t>Семейный </a:t>
          </a:r>
          <a:r>
            <a:rPr lang="ru-RU" sz="2300" b="0" kern="1200" dirty="0">
              <a:solidFill>
                <a:srgbClr val="003300"/>
              </a:solidFill>
              <a:latin typeface="+mn-lt"/>
              <a:cs typeface="Calibri" panose="020F0502020204030204" pitchFamily="34" charset="0"/>
            </a:rPr>
            <a:t>бюджет</a:t>
          </a:r>
        </a:p>
      </dsp:txBody>
      <dsp:txXfrm>
        <a:off x="1830607" y="-167593"/>
        <a:ext cx="1824221" cy="1474271"/>
      </dsp:txXfrm>
    </dsp:sp>
    <dsp:sp modelId="{7ECC4C68-C780-4BC6-A7A4-3D82E49B2CF0}">
      <dsp:nvSpPr>
        <dsp:cNvPr id="0" name=""/>
        <dsp:cNvSpPr/>
      </dsp:nvSpPr>
      <dsp:spPr>
        <a:xfrm>
          <a:off x="1823680" y="-472925"/>
          <a:ext cx="3869756" cy="208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500" kern="1200" dirty="0"/>
        </a:p>
      </dsp:txBody>
      <dsp:txXfrm>
        <a:off x="1823680" y="-472925"/>
        <a:ext cx="3869756" cy="2084935"/>
      </dsp:txXfrm>
    </dsp:sp>
    <dsp:sp modelId="{62D4E9E8-E2B7-4836-999F-61C48A24E2BD}">
      <dsp:nvSpPr>
        <dsp:cNvPr id="0" name=""/>
        <dsp:cNvSpPr/>
      </dsp:nvSpPr>
      <dsp:spPr>
        <a:xfrm>
          <a:off x="3586575" y="0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kern="120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Бюджеты</a:t>
          </a:r>
          <a:r>
            <a:rPr lang="ru-RU" sz="2300" b="1" kern="120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 публичных образований</a:t>
          </a:r>
          <a:endParaRPr lang="ru-RU" sz="2300" b="1" kern="1200" dirty="0">
            <a:solidFill>
              <a:srgbClr val="003300"/>
            </a:solidFill>
            <a:latin typeface="+mn-lt"/>
          </a:endParaRPr>
        </a:p>
      </dsp:txBody>
      <dsp:txXfrm>
        <a:off x="3964383" y="305332"/>
        <a:ext cx="1824221" cy="1474271"/>
      </dsp:txXfrm>
    </dsp:sp>
    <dsp:sp modelId="{150B1FEF-3CE1-470C-9068-A0C4F9373BA7}">
      <dsp:nvSpPr>
        <dsp:cNvPr id="0" name=""/>
        <dsp:cNvSpPr/>
      </dsp:nvSpPr>
      <dsp:spPr>
        <a:xfrm>
          <a:off x="5548162" y="875015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kern="120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Бюджеты </a:t>
          </a:r>
          <a:r>
            <a:rPr lang="ru-RU" sz="2300" b="1" kern="120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организаций</a:t>
          </a:r>
          <a:endParaRPr lang="ru-RU" sz="2300" b="1" kern="1200" dirty="0">
            <a:solidFill>
              <a:srgbClr val="003300"/>
            </a:solidFill>
            <a:latin typeface="+mn-lt"/>
          </a:endParaRPr>
        </a:p>
      </dsp:txBody>
      <dsp:txXfrm>
        <a:off x="5925970" y="1180347"/>
        <a:ext cx="1824221" cy="1474271"/>
      </dsp:txXfrm>
    </dsp:sp>
    <dsp:sp modelId="{134CBBF9-2FFC-4DFA-BB4F-A285B6504223}">
      <dsp:nvSpPr>
        <dsp:cNvPr id="0" name=""/>
        <dsp:cNvSpPr/>
      </dsp:nvSpPr>
      <dsp:spPr>
        <a:xfrm>
          <a:off x="5548162" y="2500494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3300"/>
              </a:solidFill>
              <a:latin typeface="+mn-lt"/>
            </a:rPr>
            <a:t>Субъектов РФ</a:t>
          </a:r>
        </a:p>
      </dsp:txBody>
      <dsp:txXfrm>
        <a:off x="5925970" y="2805826"/>
        <a:ext cx="1824221" cy="1474271"/>
      </dsp:txXfrm>
    </dsp:sp>
    <dsp:sp modelId="{588E933D-1B95-4473-AA4E-BF6165E2D4D7}">
      <dsp:nvSpPr>
        <dsp:cNvPr id="0" name=""/>
        <dsp:cNvSpPr/>
      </dsp:nvSpPr>
      <dsp:spPr>
        <a:xfrm>
          <a:off x="3472229" y="3333731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3300"/>
              </a:solidFill>
              <a:latin typeface="+mn-lt"/>
            </a:rPr>
            <a:t>Муниципальных образований</a:t>
          </a:r>
        </a:p>
      </dsp:txBody>
      <dsp:txXfrm>
        <a:off x="3850037" y="3639063"/>
        <a:ext cx="1824221" cy="1474271"/>
      </dsp:txXfrm>
    </dsp:sp>
    <dsp:sp modelId="{1F49176A-01A7-4296-A59F-131E52DA59F1}">
      <dsp:nvSpPr>
        <dsp:cNvPr id="0" name=""/>
        <dsp:cNvSpPr/>
      </dsp:nvSpPr>
      <dsp:spPr>
        <a:xfrm>
          <a:off x="1289888" y="3730604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Российской Федерации </a:t>
          </a:r>
          <a:endParaRPr lang="ru-RU" sz="2300" b="1" kern="1200" dirty="0">
            <a:solidFill>
              <a:srgbClr val="003300"/>
            </a:solidFill>
            <a:latin typeface="+mn-lt"/>
          </a:endParaRPr>
        </a:p>
      </dsp:txBody>
      <dsp:txXfrm>
        <a:off x="1667696" y="4035936"/>
        <a:ext cx="1824221" cy="1474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BB955-2D4D-4559-8395-E05D0D428366}">
      <dsp:nvSpPr>
        <dsp:cNvPr id="0" name=""/>
        <dsp:cNvSpPr/>
      </dsp:nvSpPr>
      <dsp:spPr>
        <a:xfrm rot="5400000">
          <a:off x="4981486" y="-2031920"/>
          <a:ext cx="892231" cy="496294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zh-CN" sz="2000" kern="120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rPr>
            <a:t>Федеральный бюджет</a:t>
          </a:r>
          <a:endParaRPr lang="ru-RU" sz="2000" kern="1200" dirty="0">
            <a:solidFill>
              <a:srgbClr val="0033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zh-CN" sz="2000" kern="120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rPr>
            <a:t>бюджеты государственных внебюджетных фондов РФ</a:t>
          </a:r>
          <a:endParaRPr lang="ru-RU" sz="2000" kern="1200" dirty="0">
            <a:solidFill>
              <a:srgbClr val="003300"/>
            </a:solidFill>
          </a:endParaRPr>
        </a:p>
      </dsp:txBody>
      <dsp:txXfrm rot="-5400000">
        <a:off x="2946130" y="3436"/>
        <a:ext cx="4962943" cy="892231"/>
      </dsp:txXfrm>
    </dsp:sp>
    <dsp:sp modelId="{9638CA92-82CC-4977-ABA2-571C07CAD75E}">
      <dsp:nvSpPr>
        <dsp:cNvPr id="0" name=""/>
        <dsp:cNvSpPr/>
      </dsp:nvSpPr>
      <dsp:spPr>
        <a:xfrm>
          <a:off x="508" y="25144"/>
          <a:ext cx="2943131" cy="848812"/>
        </a:xfrm>
        <a:prstGeom prst="rect">
          <a:avLst/>
        </a:prstGeom>
        <a:solidFill>
          <a:srgbClr val="85C27F"/>
        </a:solidFill>
        <a:ln w="12700" cap="flat" cmpd="sng" algn="ctr">
          <a:solidFill>
            <a:srgbClr val="85C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solidFill>
                <a:srgbClr val="003300"/>
              </a:solidFill>
            </a:rPr>
            <a:t>Федеральный</a:t>
          </a:r>
          <a:r>
            <a:rPr lang="ru-RU" sz="3600" b="1" kern="1200">
              <a:solidFill>
                <a:srgbClr val="003300"/>
              </a:solidFill>
            </a:rPr>
            <a:t> </a:t>
          </a:r>
          <a:r>
            <a:rPr lang="ru-RU" sz="2400" b="1" kern="1200">
              <a:solidFill>
                <a:srgbClr val="003300"/>
              </a:solidFill>
            </a:rPr>
            <a:t>уровень</a:t>
          </a:r>
          <a:endParaRPr lang="ru-RU" sz="2400" b="1" kern="1200" dirty="0">
            <a:solidFill>
              <a:srgbClr val="003300"/>
            </a:solidFill>
          </a:endParaRPr>
        </a:p>
      </dsp:txBody>
      <dsp:txXfrm>
        <a:off x="508" y="25144"/>
        <a:ext cx="2943131" cy="848812"/>
      </dsp:txXfrm>
    </dsp:sp>
    <dsp:sp modelId="{45774491-078F-4B2E-AA1C-E196D3F81F09}">
      <dsp:nvSpPr>
        <dsp:cNvPr id="0" name=""/>
        <dsp:cNvSpPr/>
      </dsp:nvSpPr>
      <dsp:spPr>
        <a:xfrm rot="5400000">
          <a:off x="4829420" y="-864730"/>
          <a:ext cx="1196363" cy="496294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zh-CN" sz="2000" kern="120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rPr>
            <a:t>Бюджеты субъектов РФ</a:t>
          </a:r>
          <a:endParaRPr lang="ru-RU" sz="2000" kern="1200" dirty="0">
            <a:solidFill>
              <a:srgbClr val="0033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zh-CN" sz="2000" kern="120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rPr>
            <a:t>бюджеты территориальных государственных внебюджетных фондов</a:t>
          </a:r>
          <a:endParaRPr lang="ru-RU" sz="2000" kern="1200" dirty="0">
            <a:solidFill>
              <a:srgbClr val="003300"/>
            </a:solidFill>
          </a:endParaRPr>
        </a:p>
      </dsp:txBody>
      <dsp:txXfrm rot="-5400000">
        <a:off x="2946130" y="1018560"/>
        <a:ext cx="4962943" cy="1196363"/>
      </dsp:txXfrm>
    </dsp:sp>
    <dsp:sp modelId="{1E4F9F6E-43D8-4032-9479-6B790117526B}">
      <dsp:nvSpPr>
        <dsp:cNvPr id="0" name=""/>
        <dsp:cNvSpPr/>
      </dsp:nvSpPr>
      <dsp:spPr>
        <a:xfrm>
          <a:off x="508" y="1176252"/>
          <a:ext cx="2945113" cy="859253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solidFill>
                <a:srgbClr val="003300"/>
              </a:solidFill>
            </a:rPr>
            <a:t>Региональный</a:t>
          </a:r>
          <a:r>
            <a:rPr lang="ru-RU" sz="3600" b="1" kern="1200">
              <a:solidFill>
                <a:srgbClr val="003300"/>
              </a:solidFill>
            </a:rPr>
            <a:t> </a:t>
          </a:r>
          <a:r>
            <a:rPr lang="ru-RU" sz="2400" b="1" kern="1200">
              <a:solidFill>
                <a:srgbClr val="003300"/>
              </a:solidFill>
            </a:rPr>
            <a:t>уровень</a:t>
          </a:r>
          <a:endParaRPr lang="ru-RU" sz="2400" b="1" kern="1200" dirty="0">
            <a:solidFill>
              <a:srgbClr val="003300"/>
            </a:solidFill>
          </a:endParaRPr>
        </a:p>
      </dsp:txBody>
      <dsp:txXfrm>
        <a:off x="508" y="1176252"/>
        <a:ext cx="2945113" cy="859253"/>
      </dsp:txXfrm>
    </dsp:sp>
    <dsp:sp modelId="{BF92CCD2-4D99-45FF-BB22-DE4AF1E7C393}">
      <dsp:nvSpPr>
        <dsp:cNvPr id="0" name=""/>
        <dsp:cNvSpPr/>
      </dsp:nvSpPr>
      <dsp:spPr>
        <a:xfrm rot="5400000">
          <a:off x="3514743" y="1721685"/>
          <a:ext cx="3798847" cy="498765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000" b="1" kern="120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Бюджеты муниципальных районов</a:t>
          </a:r>
          <a:endParaRPr lang="ru-RU" sz="2000" b="1" kern="1200" dirty="0">
            <a:solidFill>
              <a:srgbClr val="0033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000" b="0" kern="1200" dirty="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 бюджеты городских округов</a:t>
          </a:r>
          <a:endParaRPr lang="ru-RU" sz="2000" b="0" kern="1200" dirty="0">
            <a:solidFill>
              <a:srgbClr val="0033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000" b="0" kern="120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 бюджеты городских округов с внутригородским делением</a:t>
          </a:r>
          <a:endParaRPr lang="ru-RU" sz="2000" b="0" kern="1200" dirty="0">
            <a:solidFill>
              <a:srgbClr val="0033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000" b="0" kern="120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бюджеты внутригородских муниципальных образований городов федерального значения Москвы, Санкт-Петербурга и Севастополя</a:t>
          </a:r>
          <a:endParaRPr lang="ru-RU" sz="2000" b="0" kern="1200" dirty="0">
            <a:solidFill>
              <a:srgbClr val="0033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000" b="1" kern="120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Бюджеты</a:t>
          </a:r>
          <a:r>
            <a:rPr lang="ru-RU" altLang="ru-RU" sz="2000" b="0" kern="120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 городских и </a:t>
          </a:r>
          <a:r>
            <a:rPr lang="ru-RU" altLang="ru-RU" sz="2000" b="1" kern="120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сельских поселений</a:t>
          </a:r>
          <a:endParaRPr lang="ru-RU" sz="2000" b="1" kern="1200" dirty="0">
            <a:solidFill>
              <a:srgbClr val="0033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000" b="0" kern="1200">
              <a:solidFill>
                <a:srgbClr val="0033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rPr>
            <a:t>бюджеты внутригородских районов</a:t>
          </a:r>
          <a:endParaRPr lang="ru-RU" altLang="ru-RU" sz="2000" b="0" kern="1200" dirty="0">
            <a:solidFill>
              <a:srgbClr val="003300"/>
            </a:solidFill>
            <a:latin typeface="Calibri" panose="020F0502020204030204" pitchFamily="34" charset="0"/>
            <a:ea typeface="Microsoft YaHei" panose="020B0503020204020204" pitchFamily="34" charset="-122"/>
            <a:cs typeface="Calibri" panose="020F0502020204030204" pitchFamily="34" charset="0"/>
          </a:endParaRPr>
        </a:p>
      </dsp:txBody>
      <dsp:txXfrm rot="-5400000">
        <a:off x="2920337" y="2316091"/>
        <a:ext cx="4987659" cy="3798847"/>
      </dsp:txXfrm>
    </dsp:sp>
    <dsp:sp modelId="{2E167C77-1763-44FE-99A0-9A2BCE5B3746}">
      <dsp:nvSpPr>
        <dsp:cNvPr id="0" name=""/>
        <dsp:cNvSpPr/>
      </dsp:nvSpPr>
      <dsp:spPr>
        <a:xfrm>
          <a:off x="508" y="3803600"/>
          <a:ext cx="2919829" cy="823829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solidFill>
                <a:srgbClr val="003300"/>
              </a:solidFill>
            </a:rPr>
            <a:t>Местный</a:t>
          </a:r>
          <a:r>
            <a:rPr lang="ru-RU" sz="3600" b="1" kern="1200">
              <a:solidFill>
                <a:srgbClr val="003300"/>
              </a:solidFill>
            </a:rPr>
            <a:t>  </a:t>
          </a:r>
          <a:r>
            <a:rPr lang="ru-RU" sz="2400" b="1" kern="1200">
              <a:solidFill>
                <a:srgbClr val="003300"/>
              </a:solidFill>
            </a:rPr>
            <a:t>уровень</a:t>
          </a:r>
          <a:endParaRPr lang="ru-RU" sz="2400" b="1" kern="1200" dirty="0">
            <a:solidFill>
              <a:srgbClr val="003300"/>
            </a:solidFill>
          </a:endParaRPr>
        </a:p>
      </dsp:txBody>
      <dsp:txXfrm>
        <a:off x="508" y="3803600"/>
        <a:ext cx="2919829" cy="823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A5B0D-AC4F-40C7-BC6B-406289C2D605}">
      <dsp:nvSpPr>
        <dsp:cNvPr id="0" name=""/>
        <dsp:cNvSpPr/>
      </dsp:nvSpPr>
      <dsp:spPr>
        <a:xfrm>
          <a:off x="4952031" y="1672195"/>
          <a:ext cx="360921" cy="1085190"/>
        </a:xfrm>
        <a:custGeom>
          <a:avLst/>
          <a:gdLst/>
          <a:ahLst/>
          <a:cxnLst/>
          <a:rect l="0" t="0" r="0" b="0"/>
          <a:pathLst>
            <a:path>
              <a:moveTo>
                <a:pt x="360921" y="0"/>
              </a:moveTo>
              <a:lnTo>
                <a:pt x="360921" y="1085190"/>
              </a:lnTo>
              <a:lnTo>
                <a:pt x="0" y="108519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BFDC9-E0BE-46F3-A5E4-E3707E74FEFE}">
      <dsp:nvSpPr>
        <dsp:cNvPr id="0" name=""/>
        <dsp:cNvSpPr/>
      </dsp:nvSpPr>
      <dsp:spPr>
        <a:xfrm>
          <a:off x="5312952" y="1672195"/>
          <a:ext cx="4441209" cy="2409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279"/>
              </a:lnTo>
              <a:lnTo>
                <a:pt x="4441209" y="2239279"/>
              </a:lnTo>
              <a:lnTo>
                <a:pt x="4441209" y="240964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65868-1603-43C2-BCFA-12C33FCE0E0E}">
      <dsp:nvSpPr>
        <dsp:cNvPr id="0" name=""/>
        <dsp:cNvSpPr/>
      </dsp:nvSpPr>
      <dsp:spPr>
        <a:xfrm>
          <a:off x="5312952" y="1672195"/>
          <a:ext cx="2115930" cy="2409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279"/>
              </a:lnTo>
              <a:lnTo>
                <a:pt x="2115930" y="2239279"/>
              </a:lnTo>
              <a:lnTo>
                <a:pt x="2115930" y="240964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A28FB-3736-4DB9-B463-EF732F706AA8}">
      <dsp:nvSpPr>
        <dsp:cNvPr id="0" name=""/>
        <dsp:cNvSpPr/>
      </dsp:nvSpPr>
      <dsp:spPr>
        <a:xfrm>
          <a:off x="5117646" y="1672195"/>
          <a:ext cx="195306" cy="2409640"/>
        </a:xfrm>
        <a:custGeom>
          <a:avLst/>
          <a:gdLst/>
          <a:ahLst/>
          <a:cxnLst/>
          <a:rect l="0" t="0" r="0" b="0"/>
          <a:pathLst>
            <a:path>
              <a:moveTo>
                <a:pt x="195306" y="0"/>
              </a:moveTo>
              <a:lnTo>
                <a:pt x="195306" y="2239279"/>
              </a:lnTo>
              <a:lnTo>
                <a:pt x="0" y="2239279"/>
              </a:lnTo>
              <a:lnTo>
                <a:pt x="0" y="240964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A7A82-F7E1-43F3-BEF3-41ED5A310D6E}">
      <dsp:nvSpPr>
        <dsp:cNvPr id="0" name=""/>
        <dsp:cNvSpPr/>
      </dsp:nvSpPr>
      <dsp:spPr>
        <a:xfrm>
          <a:off x="2975983" y="1672195"/>
          <a:ext cx="2336969" cy="2409640"/>
        </a:xfrm>
        <a:custGeom>
          <a:avLst/>
          <a:gdLst/>
          <a:ahLst/>
          <a:cxnLst/>
          <a:rect l="0" t="0" r="0" b="0"/>
          <a:pathLst>
            <a:path>
              <a:moveTo>
                <a:pt x="2336969" y="0"/>
              </a:moveTo>
              <a:lnTo>
                <a:pt x="2336969" y="2239279"/>
              </a:lnTo>
              <a:lnTo>
                <a:pt x="0" y="2239279"/>
              </a:lnTo>
              <a:lnTo>
                <a:pt x="0" y="2409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5F3EE-F521-4FDB-BF45-97BFA999B9BB}">
      <dsp:nvSpPr>
        <dsp:cNvPr id="0" name=""/>
        <dsp:cNvSpPr/>
      </dsp:nvSpPr>
      <dsp:spPr>
        <a:xfrm>
          <a:off x="879994" y="1672195"/>
          <a:ext cx="4432958" cy="2409640"/>
        </a:xfrm>
        <a:custGeom>
          <a:avLst/>
          <a:gdLst/>
          <a:ahLst/>
          <a:cxnLst/>
          <a:rect l="0" t="0" r="0" b="0"/>
          <a:pathLst>
            <a:path>
              <a:moveTo>
                <a:pt x="4432958" y="0"/>
              </a:moveTo>
              <a:lnTo>
                <a:pt x="4432958" y="2239279"/>
              </a:lnTo>
              <a:lnTo>
                <a:pt x="0" y="2239279"/>
              </a:lnTo>
              <a:lnTo>
                <a:pt x="0" y="240964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02F65-7473-4F55-BB01-96118CCE1778}">
      <dsp:nvSpPr>
        <dsp:cNvPr id="0" name=""/>
        <dsp:cNvSpPr/>
      </dsp:nvSpPr>
      <dsp:spPr>
        <a:xfrm>
          <a:off x="1881747" y="175632"/>
          <a:ext cx="6862409" cy="1496563"/>
        </a:xfrm>
        <a:prstGeom prst="rect">
          <a:avLst/>
        </a:prstGeom>
        <a:solidFill>
          <a:srgbClr val="85C27F"/>
        </a:solidFill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18000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0" baseline="0" dirty="0">
              <a:solidFill>
                <a:srgbClr val="003300"/>
              </a:solidFill>
            </a:rPr>
            <a:t>Консолидированный    </a:t>
          </a:r>
          <a:r>
            <a:rPr lang="ru-RU" sz="4000" kern="0" baseline="0" dirty="0">
              <a:solidFill>
                <a:srgbClr val="003300"/>
              </a:solidFill>
            </a:rPr>
            <a:t>бюджет Зырянского района</a:t>
          </a:r>
        </a:p>
      </dsp:txBody>
      <dsp:txXfrm>
        <a:off x="1881747" y="175632"/>
        <a:ext cx="6862409" cy="1496563"/>
      </dsp:txXfrm>
    </dsp:sp>
    <dsp:sp modelId="{6272D0A8-8AD8-4463-9F2F-6361269232D3}">
      <dsp:nvSpPr>
        <dsp:cNvPr id="0" name=""/>
        <dsp:cNvSpPr/>
      </dsp:nvSpPr>
      <dsp:spPr>
        <a:xfrm>
          <a:off x="0" y="4081835"/>
          <a:ext cx="1759989" cy="1415649"/>
        </a:xfrm>
        <a:prstGeom prst="rect">
          <a:avLst/>
        </a:prstGeom>
        <a:solidFill>
          <a:srgbClr val="A77E56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3300"/>
              </a:solidFill>
            </a:rPr>
            <a:t>Бюджет</a:t>
          </a:r>
          <a:r>
            <a:rPr lang="ru-RU" sz="2000" b="1" kern="1200" dirty="0">
              <a:solidFill>
                <a:srgbClr val="003300"/>
              </a:solidFill>
            </a:rPr>
            <a:t> Высоковского </a:t>
          </a:r>
          <a:r>
            <a:rPr lang="ru-RU" sz="2000" kern="1200" dirty="0">
              <a:solidFill>
                <a:srgbClr val="003300"/>
              </a:solidFill>
            </a:rPr>
            <a:t>поселения</a:t>
          </a:r>
        </a:p>
      </dsp:txBody>
      <dsp:txXfrm>
        <a:off x="0" y="4081835"/>
        <a:ext cx="1759989" cy="1415649"/>
      </dsp:txXfrm>
    </dsp:sp>
    <dsp:sp modelId="{1375B15C-168C-4277-B7FE-00012CAB552D}">
      <dsp:nvSpPr>
        <dsp:cNvPr id="0" name=""/>
        <dsp:cNvSpPr/>
      </dsp:nvSpPr>
      <dsp:spPr>
        <a:xfrm>
          <a:off x="2080291" y="4081835"/>
          <a:ext cx="1791384" cy="1412761"/>
        </a:xfrm>
        <a:prstGeom prst="rect">
          <a:avLst/>
        </a:prstGeom>
        <a:solidFill>
          <a:srgbClr val="A77E56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3300"/>
              </a:solidFill>
            </a:rPr>
            <a:t>Бюджет</a:t>
          </a:r>
          <a:r>
            <a:rPr lang="ru-RU" sz="2000" b="1" kern="1200" dirty="0">
              <a:solidFill>
                <a:srgbClr val="003300"/>
              </a:solidFill>
            </a:rPr>
            <a:t> Дубровского</a:t>
          </a:r>
          <a:r>
            <a:rPr lang="ru-RU" sz="2000" kern="1200" dirty="0">
              <a:solidFill>
                <a:srgbClr val="003300"/>
              </a:solidFill>
            </a:rPr>
            <a:t> поселения</a:t>
          </a:r>
        </a:p>
      </dsp:txBody>
      <dsp:txXfrm>
        <a:off x="2080291" y="4081835"/>
        <a:ext cx="1791384" cy="1412761"/>
      </dsp:txXfrm>
    </dsp:sp>
    <dsp:sp modelId="{D6E8A5F2-0AC7-45D5-8286-B92117A4DDC5}">
      <dsp:nvSpPr>
        <dsp:cNvPr id="0" name=""/>
        <dsp:cNvSpPr/>
      </dsp:nvSpPr>
      <dsp:spPr>
        <a:xfrm>
          <a:off x="4212397" y="4081835"/>
          <a:ext cx="1810497" cy="1412761"/>
        </a:xfrm>
        <a:prstGeom prst="rect">
          <a:avLst/>
        </a:prstGeom>
        <a:solidFill>
          <a:srgbClr val="A77E56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3300"/>
              </a:solidFill>
            </a:rPr>
            <a:t>Бюджет</a:t>
          </a:r>
          <a:r>
            <a:rPr lang="ru-RU" sz="2000" b="1" kern="1200" dirty="0">
              <a:solidFill>
                <a:srgbClr val="003300"/>
              </a:solidFill>
            </a:rPr>
            <a:t> Зырянского </a:t>
          </a:r>
          <a:r>
            <a:rPr lang="ru-RU" sz="2000" kern="1200" dirty="0">
              <a:solidFill>
                <a:srgbClr val="003300"/>
              </a:solidFill>
            </a:rPr>
            <a:t>поселения</a:t>
          </a:r>
        </a:p>
      </dsp:txBody>
      <dsp:txXfrm>
        <a:off x="4212397" y="4081835"/>
        <a:ext cx="1810497" cy="1412761"/>
      </dsp:txXfrm>
    </dsp:sp>
    <dsp:sp modelId="{E71B571E-EBD9-4F4A-AA5A-938CDA30EC64}">
      <dsp:nvSpPr>
        <dsp:cNvPr id="0" name=""/>
        <dsp:cNvSpPr/>
      </dsp:nvSpPr>
      <dsp:spPr>
        <a:xfrm>
          <a:off x="6385747" y="4081835"/>
          <a:ext cx="2086271" cy="1412761"/>
        </a:xfrm>
        <a:prstGeom prst="rect">
          <a:avLst/>
        </a:prstGeom>
        <a:solidFill>
          <a:srgbClr val="A77E56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3300"/>
              </a:solidFill>
            </a:rPr>
            <a:t>Бюджет</a:t>
          </a:r>
          <a:r>
            <a:rPr lang="ru-RU" sz="2000" b="1" kern="1200" dirty="0">
              <a:solidFill>
                <a:srgbClr val="003300"/>
              </a:solidFill>
            </a:rPr>
            <a:t> Михайловского </a:t>
          </a:r>
          <a:r>
            <a:rPr lang="ru-RU" sz="2000" kern="1200" dirty="0">
              <a:solidFill>
                <a:srgbClr val="003300"/>
              </a:solidFill>
            </a:rPr>
            <a:t>поселения</a:t>
          </a:r>
        </a:p>
      </dsp:txBody>
      <dsp:txXfrm>
        <a:off x="6385747" y="4081835"/>
        <a:ext cx="2086271" cy="1412761"/>
      </dsp:txXfrm>
    </dsp:sp>
    <dsp:sp modelId="{BF9D927F-BD68-41C1-8A3B-43E344D30A04}">
      <dsp:nvSpPr>
        <dsp:cNvPr id="0" name=""/>
        <dsp:cNvSpPr/>
      </dsp:nvSpPr>
      <dsp:spPr>
        <a:xfrm>
          <a:off x="8812740" y="4081835"/>
          <a:ext cx="1882844" cy="1412761"/>
        </a:xfrm>
        <a:prstGeom prst="rect">
          <a:avLst/>
        </a:prstGeom>
        <a:solidFill>
          <a:srgbClr val="A77E56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3300"/>
              </a:solidFill>
            </a:rPr>
            <a:t>Бюджет </a:t>
          </a:r>
          <a:r>
            <a:rPr lang="ru-RU" sz="2000" b="1" kern="1200" dirty="0" err="1">
              <a:solidFill>
                <a:srgbClr val="003300"/>
              </a:solidFill>
            </a:rPr>
            <a:t>Чердатского</a:t>
          </a:r>
          <a:r>
            <a:rPr lang="ru-RU" sz="2000" b="1" kern="1200" dirty="0">
              <a:solidFill>
                <a:srgbClr val="003300"/>
              </a:solidFill>
            </a:rPr>
            <a:t> </a:t>
          </a:r>
          <a:r>
            <a:rPr lang="ru-RU" sz="2000" kern="1200" dirty="0">
              <a:solidFill>
                <a:srgbClr val="003300"/>
              </a:solidFill>
            </a:rPr>
            <a:t>поселения</a:t>
          </a:r>
        </a:p>
      </dsp:txBody>
      <dsp:txXfrm>
        <a:off x="8812740" y="4081835"/>
        <a:ext cx="1882844" cy="1412761"/>
      </dsp:txXfrm>
    </dsp:sp>
    <dsp:sp modelId="{0F629ACF-E85C-4C19-B61E-3250C5F131E3}">
      <dsp:nvSpPr>
        <dsp:cNvPr id="0" name=""/>
        <dsp:cNvSpPr/>
      </dsp:nvSpPr>
      <dsp:spPr>
        <a:xfrm>
          <a:off x="582698" y="2094446"/>
          <a:ext cx="4369333" cy="1325877"/>
        </a:xfrm>
        <a:prstGeom prst="rect">
          <a:avLst/>
        </a:prstGeom>
        <a:solidFill>
          <a:srgbClr val="85C27F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18000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003300"/>
              </a:solidFill>
            </a:rPr>
            <a:t>бюджет Зырянского </a:t>
          </a:r>
          <a:r>
            <a:rPr lang="ru-RU" sz="3200" b="1" kern="1200" dirty="0">
              <a:solidFill>
                <a:srgbClr val="003300"/>
              </a:solidFill>
            </a:rPr>
            <a:t>Района</a:t>
          </a:r>
        </a:p>
      </dsp:txBody>
      <dsp:txXfrm>
        <a:off x="582698" y="2094446"/>
        <a:ext cx="4369333" cy="1325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59324-E44A-4610-A9FC-0AAC1E2A6A44}">
      <dsp:nvSpPr>
        <dsp:cNvPr id="0" name=""/>
        <dsp:cNvSpPr/>
      </dsp:nvSpPr>
      <dsp:spPr>
        <a:xfrm>
          <a:off x="0" y="4397433"/>
          <a:ext cx="3833223" cy="577160"/>
        </a:xfrm>
        <a:prstGeom prst="rec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Утверждение отчета об исполнении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>
        <a:off x="0" y="4397433"/>
        <a:ext cx="3833223" cy="577160"/>
      </dsp:txXfrm>
    </dsp:sp>
    <dsp:sp modelId="{50642F5A-C857-40AB-977D-5FE20D63A7B5}">
      <dsp:nvSpPr>
        <dsp:cNvPr id="0" name=""/>
        <dsp:cNvSpPr/>
      </dsp:nvSpPr>
      <dsp:spPr>
        <a:xfrm rot="10800000">
          <a:off x="0" y="3518417"/>
          <a:ext cx="3833223" cy="887673"/>
        </a:xfrm>
        <a:prstGeom prst="upArrowCallou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Составление отчета об исполнении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 rot="10800000">
        <a:off x="0" y="3518417"/>
        <a:ext cx="3833223" cy="576783"/>
      </dsp:txXfrm>
    </dsp:sp>
    <dsp:sp modelId="{337147A7-7E4E-48A7-AD27-47E99FF9C09A}">
      <dsp:nvSpPr>
        <dsp:cNvPr id="0" name=""/>
        <dsp:cNvSpPr/>
      </dsp:nvSpPr>
      <dsp:spPr>
        <a:xfrm rot="10800000">
          <a:off x="0" y="2639401"/>
          <a:ext cx="3833223" cy="887673"/>
        </a:xfrm>
        <a:prstGeom prst="upArrowCallou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Исполнение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 rot="10800000">
        <a:off x="0" y="2639401"/>
        <a:ext cx="3833223" cy="576783"/>
      </dsp:txXfrm>
    </dsp:sp>
    <dsp:sp modelId="{6B90DF67-2250-4008-8277-45DEF09AEFBD}">
      <dsp:nvSpPr>
        <dsp:cNvPr id="0" name=""/>
        <dsp:cNvSpPr/>
      </dsp:nvSpPr>
      <dsp:spPr>
        <a:xfrm rot="10800000">
          <a:off x="0" y="1760385"/>
          <a:ext cx="3833223" cy="887673"/>
        </a:xfrm>
        <a:prstGeom prst="upArrowCallou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Утверждение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 rot="10800000">
        <a:off x="0" y="1760385"/>
        <a:ext cx="3833223" cy="576783"/>
      </dsp:txXfrm>
    </dsp:sp>
    <dsp:sp modelId="{E36F7072-886D-4CE1-9BC2-B4C5B709E601}">
      <dsp:nvSpPr>
        <dsp:cNvPr id="0" name=""/>
        <dsp:cNvSpPr/>
      </dsp:nvSpPr>
      <dsp:spPr>
        <a:xfrm rot="10800000">
          <a:off x="0" y="881369"/>
          <a:ext cx="3833223" cy="887673"/>
        </a:xfrm>
        <a:prstGeom prst="upArrowCallou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Рассмотрение проекта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 rot="10800000">
        <a:off x="0" y="881369"/>
        <a:ext cx="3833223" cy="576783"/>
      </dsp:txXfrm>
    </dsp:sp>
    <dsp:sp modelId="{F0F0E9EF-277C-47FF-A394-5450A0C5C191}">
      <dsp:nvSpPr>
        <dsp:cNvPr id="0" name=""/>
        <dsp:cNvSpPr/>
      </dsp:nvSpPr>
      <dsp:spPr>
        <a:xfrm rot="10800000">
          <a:off x="0" y="2354"/>
          <a:ext cx="3833223" cy="887673"/>
        </a:xfrm>
        <a:prstGeom prst="upArrowCallou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Составление проекта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 rot="10800000">
        <a:off x="0" y="2354"/>
        <a:ext cx="3833223" cy="576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B244F-B7FB-49EA-A1B2-6B6B9C17477E}">
      <dsp:nvSpPr>
        <dsp:cNvPr id="0" name=""/>
        <dsp:cNvSpPr/>
      </dsp:nvSpPr>
      <dsp:spPr>
        <a:xfrm>
          <a:off x="0" y="822"/>
          <a:ext cx="7228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49615-160C-4E78-9C21-3F4B45A09D9D}">
      <dsp:nvSpPr>
        <dsp:cNvPr id="0" name=""/>
        <dsp:cNvSpPr/>
      </dsp:nvSpPr>
      <dsp:spPr>
        <a:xfrm>
          <a:off x="0" y="0"/>
          <a:ext cx="7228708" cy="419278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Расположен в юго-восточной части Томской области</a:t>
          </a:r>
        </a:p>
      </dsp:txBody>
      <dsp:txXfrm>
        <a:off x="0" y="0"/>
        <a:ext cx="7228708" cy="419278"/>
      </dsp:txXfrm>
    </dsp:sp>
    <dsp:sp modelId="{B7F46DA6-7311-4166-8C0C-2C0A0350B409}">
      <dsp:nvSpPr>
        <dsp:cNvPr id="0" name=""/>
        <dsp:cNvSpPr/>
      </dsp:nvSpPr>
      <dsp:spPr>
        <a:xfrm>
          <a:off x="0" y="420101"/>
          <a:ext cx="7228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6F998-9CBD-4123-A203-29EC519F6689}">
      <dsp:nvSpPr>
        <dsp:cNvPr id="0" name=""/>
        <dsp:cNvSpPr/>
      </dsp:nvSpPr>
      <dsp:spPr>
        <a:xfrm>
          <a:off x="0" y="420101"/>
          <a:ext cx="7221648" cy="747230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Граничит на севере с </a:t>
          </a:r>
          <a:r>
            <a:rPr lang="ru-RU" sz="1800" b="1" kern="1200" baseline="0" dirty="0" err="1">
              <a:solidFill>
                <a:srgbClr val="003300"/>
              </a:solidFill>
            </a:rPr>
            <a:t>Асиновским</a:t>
          </a:r>
          <a:r>
            <a:rPr lang="ru-RU" sz="1800" b="1" kern="1200" baseline="0" dirty="0">
              <a:solidFill>
                <a:srgbClr val="003300"/>
              </a:solidFill>
            </a:rPr>
            <a:t>, Первомайским, </a:t>
          </a:r>
          <a:r>
            <a:rPr lang="ru-RU" sz="1800" b="1" kern="1200" baseline="0" dirty="0" err="1">
              <a:solidFill>
                <a:srgbClr val="003300"/>
              </a:solidFill>
            </a:rPr>
            <a:t>Тегульдетским</a:t>
          </a:r>
          <a:r>
            <a:rPr lang="ru-RU" sz="1800" b="1" kern="1200" baseline="0" dirty="0">
              <a:solidFill>
                <a:srgbClr val="003300"/>
              </a:solidFill>
            </a:rPr>
            <a:t> районами</a:t>
          </a:r>
        </a:p>
      </dsp:txBody>
      <dsp:txXfrm>
        <a:off x="0" y="420101"/>
        <a:ext cx="7221648" cy="747230"/>
      </dsp:txXfrm>
    </dsp:sp>
    <dsp:sp modelId="{2F86B6BD-E52A-44FE-9306-7E6CC0BC387C}">
      <dsp:nvSpPr>
        <dsp:cNvPr id="0" name=""/>
        <dsp:cNvSpPr/>
      </dsp:nvSpPr>
      <dsp:spPr>
        <a:xfrm>
          <a:off x="0" y="1167332"/>
          <a:ext cx="7228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D5B21-D3D6-43A2-B5F3-92ACAA3D68BE}">
      <dsp:nvSpPr>
        <dsp:cNvPr id="0" name=""/>
        <dsp:cNvSpPr/>
      </dsp:nvSpPr>
      <dsp:spPr>
        <a:xfrm>
          <a:off x="0" y="1167332"/>
          <a:ext cx="7228708" cy="382784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На западе с Томским районом</a:t>
          </a:r>
        </a:p>
      </dsp:txBody>
      <dsp:txXfrm>
        <a:off x="0" y="1167332"/>
        <a:ext cx="7228708" cy="382784"/>
      </dsp:txXfrm>
    </dsp:sp>
    <dsp:sp modelId="{A1FCD917-0B90-421D-BBE1-015C6CDB22BC}">
      <dsp:nvSpPr>
        <dsp:cNvPr id="0" name=""/>
        <dsp:cNvSpPr/>
      </dsp:nvSpPr>
      <dsp:spPr>
        <a:xfrm>
          <a:off x="0" y="1550116"/>
          <a:ext cx="7228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D7402-A7D7-4824-9169-8CA76B97197C}">
      <dsp:nvSpPr>
        <dsp:cNvPr id="0" name=""/>
        <dsp:cNvSpPr/>
      </dsp:nvSpPr>
      <dsp:spPr>
        <a:xfrm>
          <a:off x="0" y="1550116"/>
          <a:ext cx="7228708" cy="419278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На юге с Кемеровской областью</a:t>
          </a:r>
        </a:p>
      </dsp:txBody>
      <dsp:txXfrm>
        <a:off x="0" y="1550116"/>
        <a:ext cx="7228708" cy="419278"/>
      </dsp:txXfrm>
    </dsp:sp>
    <dsp:sp modelId="{A4CEEAF4-6571-4D2A-B513-2727E814D4C4}">
      <dsp:nvSpPr>
        <dsp:cNvPr id="0" name=""/>
        <dsp:cNvSpPr/>
      </dsp:nvSpPr>
      <dsp:spPr>
        <a:xfrm>
          <a:off x="0" y="1969395"/>
          <a:ext cx="7228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AB6FA-34C4-4BFA-A3E4-BD64A3812AC1}">
      <dsp:nvSpPr>
        <dsp:cNvPr id="0" name=""/>
        <dsp:cNvSpPr/>
      </dsp:nvSpPr>
      <dsp:spPr>
        <a:xfrm>
          <a:off x="0" y="1969395"/>
          <a:ext cx="7228708" cy="419278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Основная водная артерия – река ЧУЛЫМ</a:t>
          </a:r>
        </a:p>
      </dsp:txBody>
      <dsp:txXfrm>
        <a:off x="0" y="1969395"/>
        <a:ext cx="7228708" cy="419278"/>
      </dsp:txXfrm>
    </dsp:sp>
    <dsp:sp modelId="{7C1C3F84-5DC4-40DF-9B4F-528C23C86968}">
      <dsp:nvSpPr>
        <dsp:cNvPr id="0" name=""/>
        <dsp:cNvSpPr/>
      </dsp:nvSpPr>
      <dsp:spPr>
        <a:xfrm>
          <a:off x="0" y="2388674"/>
          <a:ext cx="7228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32740-6421-4146-9B52-60A19B8AA47D}">
      <dsp:nvSpPr>
        <dsp:cNvPr id="0" name=""/>
        <dsp:cNvSpPr/>
      </dsp:nvSpPr>
      <dsp:spPr>
        <a:xfrm>
          <a:off x="0" y="2388674"/>
          <a:ext cx="7228708" cy="419278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Расстояние от с. Зырянское до г. Томска – 120 км</a:t>
          </a:r>
        </a:p>
      </dsp:txBody>
      <dsp:txXfrm>
        <a:off x="0" y="2388674"/>
        <a:ext cx="7228708" cy="419278"/>
      </dsp:txXfrm>
    </dsp:sp>
    <dsp:sp modelId="{D59687FD-597F-4A7F-BFCF-5B6CE7A32E50}">
      <dsp:nvSpPr>
        <dsp:cNvPr id="0" name=""/>
        <dsp:cNvSpPr/>
      </dsp:nvSpPr>
      <dsp:spPr>
        <a:xfrm>
          <a:off x="0" y="2807953"/>
          <a:ext cx="7228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3FB11-75A9-4966-9CE3-745BD1209937}">
      <dsp:nvSpPr>
        <dsp:cNvPr id="0" name=""/>
        <dsp:cNvSpPr/>
      </dsp:nvSpPr>
      <dsp:spPr>
        <a:xfrm>
          <a:off x="0" y="2808314"/>
          <a:ext cx="7221648" cy="536261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Является транспортным узлом </a:t>
          </a:r>
          <a:r>
            <a:rPr lang="ru-RU" sz="1800" b="1" kern="1200" baseline="0" dirty="0" err="1">
              <a:solidFill>
                <a:srgbClr val="003300"/>
              </a:solidFill>
            </a:rPr>
            <a:t>юго</a:t>
          </a:r>
          <a:r>
            <a:rPr lang="ru-RU" sz="1800" b="1" kern="1200" baseline="0" dirty="0">
              <a:solidFill>
                <a:srgbClr val="003300"/>
              </a:solidFill>
            </a:rPr>
            <a:t> – восточной группы районов</a:t>
          </a:r>
        </a:p>
      </dsp:txBody>
      <dsp:txXfrm>
        <a:off x="0" y="2808314"/>
        <a:ext cx="7221648" cy="536261"/>
      </dsp:txXfrm>
    </dsp:sp>
    <dsp:sp modelId="{18B2A1BB-B8F0-442D-9649-DD458E1EE143}">
      <dsp:nvSpPr>
        <dsp:cNvPr id="0" name=""/>
        <dsp:cNvSpPr/>
      </dsp:nvSpPr>
      <dsp:spPr>
        <a:xfrm>
          <a:off x="0" y="3344215"/>
          <a:ext cx="7228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0598B-F25B-4489-A29A-F870C4C967FD}">
      <dsp:nvSpPr>
        <dsp:cNvPr id="0" name=""/>
        <dsp:cNvSpPr/>
      </dsp:nvSpPr>
      <dsp:spPr>
        <a:xfrm>
          <a:off x="0" y="3344215"/>
          <a:ext cx="7228708" cy="419278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Умеренный климатический пояс, континентальный климат</a:t>
          </a:r>
        </a:p>
      </dsp:txBody>
      <dsp:txXfrm>
        <a:off x="0" y="3344215"/>
        <a:ext cx="7228708" cy="419278"/>
      </dsp:txXfrm>
    </dsp:sp>
    <dsp:sp modelId="{A9198731-827D-4CFD-AFA7-0960F81A9949}">
      <dsp:nvSpPr>
        <dsp:cNvPr id="0" name=""/>
        <dsp:cNvSpPr/>
      </dsp:nvSpPr>
      <dsp:spPr>
        <a:xfrm>
          <a:off x="0" y="3763494"/>
          <a:ext cx="7228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1DB6B-264B-49EC-BC21-314447BF3200}">
      <dsp:nvSpPr>
        <dsp:cNvPr id="0" name=""/>
        <dsp:cNvSpPr/>
      </dsp:nvSpPr>
      <dsp:spPr>
        <a:xfrm>
          <a:off x="0" y="3763494"/>
          <a:ext cx="7228708" cy="419278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1,26 % от территории Томской области</a:t>
          </a:r>
        </a:p>
      </dsp:txBody>
      <dsp:txXfrm>
        <a:off x="0" y="3763494"/>
        <a:ext cx="7228708" cy="419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61DE9-63CF-47BF-BB57-FE032012DA80}">
      <dsp:nvSpPr>
        <dsp:cNvPr id="0" name=""/>
        <dsp:cNvSpPr/>
      </dsp:nvSpPr>
      <dsp:spPr>
        <a:xfrm>
          <a:off x="2987806" y="0"/>
          <a:ext cx="2462993" cy="1603988"/>
        </a:xfrm>
        <a:prstGeom prst="trapezoid">
          <a:avLst>
            <a:gd name="adj" fmla="val 76777"/>
          </a:avLst>
        </a:prstGeom>
        <a:solidFill>
          <a:srgbClr val="85C27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3300"/>
              </a:solidFill>
            </a:rPr>
            <a:t>1,5</a:t>
          </a:r>
          <a:r>
            <a:rPr lang="ru-RU" sz="1800" kern="1200" dirty="0">
              <a:solidFill>
                <a:srgbClr val="003300"/>
              </a:solidFill>
            </a:rPr>
            <a:t>%</a:t>
          </a:r>
          <a:r>
            <a:rPr lang="ru-RU" sz="2400" kern="1200" dirty="0">
              <a:solidFill>
                <a:srgbClr val="003300"/>
              </a:solidFill>
            </a:rPr>
            <a:t>  </a:t>
          </a:r>
          <a:r>
            <a:rPr lang="ru-RU" sz="2400" b="1" kern="1200" dirty="0">
              <a:solidFill>
                <a:srgbClr val="003300"/>
              </a:solidFill>
            </a:rPr>
            <a:t>Неналоговые</a:t>
          </a:r>
        </a:p>
      </dsp:txBody>
      <dsp:txXfrm>
        <a:off x="2987806" y="0"/>
        <a:ext cx="2462993" cy="1603988"/>
      </dsp:txXfrm>
    </dsp:sp>
    <dsp:sp modelId="{5C7A61AE-7841-49E5-B10E-B86E4A2EA223}">
      <dsp:nvSpPr>
        <dsp:cNvPr id="0" name=""/>
        <dsp:cNvSpPr/>
      </dsp:nvSpPr>
      <dsp:spPr>
        <a:xfrm>
          <a:off x="1856033" y="1603988"/>
          <a:ext cx="4726538" cy="1474100"/>
        </a:xfrm>
        <a:prstGeom prst="trapezoid">
          <a:avLst>
            <a:gd name="adj" fmla="val 76777"/>
          </a:avLst>
        </a:prstGeom>
        <a:solidFill>
          <a:srgbClr val="85C27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3300"/>
              </a:solidFill>
            </a:rPr>
            <a:t>4,8%</a:t>
          </a:r>
          <a:r>
            <a:rPr lang="ru-RU" sz="4800" b="1" kern="1200" dirty="0">
              <a:solidFill>
                <a:srgbClr val="003300"/>
              </a:solidFill>
            </a:rPr>
            <a:t> Налоговые</a:t>
          </a:r>
        </a:p>
      </dsp:txBody>
      <dsp:txXfrm>
        <a:off x="2683177" y="1603988"/>
        <a:ext cx="3072250" cy="1474100"/>
      </dsp:txXfrm>
    </dsp:sp>
    <dsp:sp modelId="{52AE2C2B-BC83-4358-A3D4-B87C16588C44}">
      <dsp:nvSpPr>
        <dsp:cNvPr id="0" name=""/>
        <dsp:cNvSpPr/>
      </dsp:nvSpPr>
      <dsp:spPr>
        <a:xfrm>
          <a:off x="0" y="3078089"/>
          <a:ext cx="8438606" cy="2417429"/>
        </a:xfrm>
        <a:prstGeom prst="trapezoid">
          <a:avLst>
            <a:gd name="adj" fmla="val 76777"/>
          </a:avLst>
        </a:prstGeom>
        <a:solidFill>
          <a:srgbClr val="85C27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b="1" kern="1200" dirty="0">
              <a:solidFill>
                <a:srgbClr val="003300"/>
              </a:solidFill>
            </a:rPr>
            <a:t>93,7</a:t>
          </a:r>
          <a:r>
            <a:rPr lang="ru-RU" sz="4400" kern="1200" dirty="0">
              <a:solidFill>
                <a:srgbClr val="003300"/>
              </a:solidFill>
            </a:rPr>
            <a:t>%</a:t>
          </a:r>
          <a:r>
            <a:rPr lang="ru-RU" sz="6000" kern="1200" dirty="0">
              <a:solidFill>
                <a:srgbClr val="003300"/>
              </a:solidFill>
            </a:rPr>
            <a:t> </a:t>
          </a:r>
          <a:r>
            <a:rPr lang="ru-RU" sz="6000" b="1" kern="1200" dirty="0">
              <a:solidFill>
                <a:srgbClr val="003300"/>
              </a:solidFill>
            </a:rPr>
            <a:t>Безвозмездные</a:t>
          </a:r>
        </a:p>
      </dsp:txBody>
      <dsp:txXfrm>
        <a:off x="1476756" y="3078089"/>
        <a:ext cx="5485093" cy="24174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CA40F-033C-4953-ACD9-BBE5C3D91984}">
      <dsp:nvSpPr>
        <dsp:cNvPr id="0" name=""/>
        <dsp:cNvSpPr/>
      </dsp:nvSpPr>
      <dsp:spPr>
        <a:xfrm>
          <a:off x="2133519" y="2593297"/>
          <a:ext cx="1778945" cy="2711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9472" y="0"/>
              </a:lnTo>
              <a:lnTo>
                <a:pt x="889472" y="2711297"/>
              </a:lnTo>
              <a:lnTo>
                <a:pt x="1778945" y="2711297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0" kern="1200"/>
        </a:p>
      </dsp:txBody>
      <dsp:txXfrm>
        <a:off x="2941922" y="3867876"/>
        <a:ext cx="162140" cy="162140"/>
      </dsp:txXfrm>
    </dsp:sp>
    <dsp:sp modelId="{5806A476-4211-445B-8A47-D8C5368A5ABE}">
      <dsp:nvSpPr>
        <dsp:cNvPr id="0" name=""/>
        <dsp:cNvSpPr/>
      </dsp:nvSpPr>
      <dsp:spPr>
        <a:xfrm>
          <a:off x="2133519" y="2593297"/>
          <a:ext cx="1778945" cy="207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9472" y="0"/>
              </a:lnTo>
              <a:lnTo>
                <a:pt x="889472" y="2076068"/>
              </a:lnTo>
              <a:lnTo>
                <a:pt x="1778945" y="2076068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b="0" kern="1200"/>
        </a:p>
      </dsp:txBody>
      <dsp:txXfrm>
        <a:off x="2954642" y="3562981"/>
        <a:ext cx="136699" cy="136699"/>
      </dsp:txXfrm>
    </dsp:sp>
    <dsp:sp modelId="{17F47BBA-64CC-41E6-998C-0FFF6D8C3543}">
      <dsp:nvSpPr>
        <dsp:cNvPr id="0" name=""/>
        <dsp:cNvSpPr/>
      </dsp:nvSpPr>
      <dsp:spPr>
        <a:xfrm>
          <a:off x="2133519" y="2593297"/>
          <a:ext cx="1778945" cy="1440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9472" y="0"/>
              </a:lnTo>
              <a:lnTo>
                <a:pt x="889472" y="1440839"/>
              </a:lnTo>
              <a:lnTo>
                <a:pt x="1778945" y="1440839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0" kern="1200"/>
        </a:p>
      </dsp:txBody>
      <dsp:txXfrm>
        <a:off x="2965761" y="3256485"/>
        <a:ext cx="114462" cy="114462"/>
      </dsp:txXfrm>
    </dsp:sp>
    <dsp:sp modelId="{BF3F896E-D6F8-4D51-924B-B8D943607CD9}">
      <dsp:nvSpPr>
        <dsp:cNvPr id="0" name=""/>
        <dsp:cNvSpPr/>
      </dsp:nvSpPr>
      <dsp:spPr>
        <a:xfrm>
          <a:off x="2133519" y="2593297"/>
          <a:ext cx="1778945" cy="805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9472" y="0"/>
              </a:lnTo>
              <a:lnTo>
                <a:pt x="889472" y="805609"/>
              </a:lnTo>
              <a:lnTo>
                <a:pt x="1778945" y="805609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b="0" kern="1200"/>
        </a:p>
      </dsp:txBody>
      <dsp:txXfrm>
        <a:off x="2974170" y="2947281"/>
        <a:ext cx="97642" cy="97642"/>
      </dsp:txXfrm>
    </dsp:sp>
    <dsp:sp modelId="{2D2C0CA8-CBA9-4CCE-B61F-34F0CCC23CFF}">
      <dsp:nvSpPr>
        <dsp:cNvPr id="0" name=""/>
        <dsp:cNvSpPr/>
      </dsp:nvSpPr>
      <dsp:spPr>
        <a:xfrm>
          <a:off x="2133519" y="2593297"/>
          <a:ext cx="1778945" cy="170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9472" y="0"/>
              </a:lnTo>
              <a:lnTo>
                <a:pt x="889472" y="170380"/>
              </a:lnTo>
              <a:lnTo>
                <a:pt x="1778945" y="17038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b="0" kern="1200"/>
        </a:p>
      </dsp:txBody>
      <dsp:txXfrm>
        <a:off x="2978315" y="2633810"/>
        <a:ext cx="89354" cy="89354"/>
      </dsp:txXfrm>
    </dsp:sp>
    <dsp:sp modelId="{C87F72D1-3614-49A7-80A4-39AF1B1581B6}">
      <dsp:nvSpPr>
        <dsp:cNvPr id="0" name=""/>
        <dsp:cNvSpPr/>
      </dsp:nvSpPr>
      <dsp:spPr>
        <a:xfrm>
          <a:off x="2133519" y="2128448"/>
          <a:ext cx="1778945" cy="464848"/>
        </a:xfrm>
        <a:custGeom>
          <a:avLst/>
          <a:gdLst/>
          <a:ahLst/>
          <a:cxnLst/>
          <a:rect l="0" t="0" r="0" b="0"/>
          <a:pathLst>
            <a:path>
              <a:moveTo>
                <a:pt x="0" y="464848"/>
              </a:moveTo>
              <a:lnTo>
                <a:pt x="889472" y="464848"/>
              </a:lnTo>
              <a:lnTo>
                <a:pt x="889472" y="0"/>
              </a:lnTo>
              <a:lnTo>
                <a:pt x="1778945" y="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b="0" kern="1200"/>
        </a:p>
      </dsp:txBody>
      <dsp:txXfrm>
        <a:off x="2977025" y="2314906"/>
        <a:ext cx="91933" cy="91933"/>
      </dsp:txXfrm>
    </dsp:sp>
    <dsp:sp modelId="{397C156A-C0F1-4745-8B19-A67F97FAAAE8}">
      <dsp:nvSpPr>
        <dsp:cNvPr id="0" name=""/>
        <dsp:cNvSpPr/>
      </dsp:nvSpPr>
      <dsp:spPr>
        <a:xfrm>
          <a:off x="2133519" y="1493219"/>
          <a:ext cx="1778945" cy="1100077"/>
        </a:xfrm>
        <a:custGeom>
          <a:avLst/>
          <a:gdLst/>
          <a:ahLst/>
          <a:cxnLst/>
          <a:rect l="0" t="0" r="0" b="0"/>
          <a:pathLst>
            <a:path>
              <a:moveTo>
                <a:pt x="0" y="1100077"/>
              </a:moveTo>
              <a:lnTo>
                <a:pt x="889472" y="1100077"/>
              </a:lnTo>
              <a:lnTo>
                <a:pt x="889472" y="0"/>
              </a:lnTo>
              <a:lnTo>
                <a:pt x="1778945" y="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b="0" kern="1200"/>
        </a:p>
      </dsp:txBody>
      <dsp:txXfrm>
        <a:off x="2970702" y="1990968"/>
        <a:ext cx="104580" cy="104580"/>
      </dsp:txXfrm>
    </dsp:sp>
    <dsp:sp modelId="{CFAE61E2-CF69-42DB-BE18-0636613AF537}">
      <dsp:nvSpPr>
        <dsp:cNvPr id="0" name=""/>
        <dsp:cNvSpPr/>
      </dsp:nvSpPr>
      <dsp:spPr>
        <a:xfrm>
          <a:off x="2133519" y="857990"/>
          <a:ext cx="1778945" cy="1735307"/>
        </a:xfrm>
        <a:custGeom>
          <a:avLst/>
          <a:gdLst/>
          <a:ahLst/>
          <a:cxnLst/>
          <a:rect l="0" t="0" r="0" b="0"/>
          <a:pathLst>
            <a:path>
              <a:moveTo>
                <a:pt x="0" y="1735307"/>
              </a:moveTo>
              <a:lnTo>
                <a:pt x="889472" y="1735307"/>
              </a:lnTo>
              <a:lnTo>
                <a:pt x="889472" y="0"/>
              </a:lnTo>
              <a:lnTo>
                <a:pt x="1778945" y="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0" kern="1200"/>
        </a:p>
      </dsp:txBody>
      <dsp:txXfrm>
        <a:off x="2960863" y="1663515"/>
        <a:ext cx="124257" cy="124257"/>
      </dsp:txXfrm>
    </dsp:sp>
    <dsp:sp modelId="{7422A6FE-9F90-497B-BF78-DFC7E73D474D}">
      <dsp:nvSpPr>
        <dsp:cNvPr id="0" name=""/>
        <dsp:cNvSpPr/>
      </dsp:nvSpPr>
      <dsp:spPr>
        <a:xfrm>
          <a:off x="2133519" y="274738"/>
          <a:ext cx="1778945" cy="2318559"/>
        </a:xfrm>
        <a:custGeom>
          <a:avLst/>
          <a:gdLst/>
          <a:ahLst/>
          <a:cxnLst/>
          <a:rect l="0" t="0" r="0" b="0"/>
          <a:pathLst>
            <a:path>
              <a:moveTo>
                <a:pt x="0" y="2318559"/>
              </a:moveTo>
              <a:lnTo>
                <a:pt x="889472" y="2318559"/>
              </a:lnTo>
              <a:lnTo>
                <a:pt x="889472" y="0"/>
              </a:lnTo>
              <a:lnTo>
                <a:pt x="1778945" y="0"/>
              </a:lnTo>
            </a:path>
          </a:pathLst>
        </a:custGeom>
        <a:noFill/>
        <a:ln w="952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/>
        </a:p>
      </dsp:txBody>
      <dsp:txXfrm>
        <a:off x="2949932" y="1360958"/>
        <a:ext cx="146119" cy="146119"/>
      </dsp:txXfrm>
    </dsp:sp>
    <dsp:sp modelId="{E79BEBD7-777A-42D1-9B97-4EAB9875E1C3}">
      <dsp:nvSpPr>
        <dsp:cNvPr id="0" name=""/>
        <dsp:cNvSpPr/>
      </dsp:nvSpPr>
      <dsp:spPr>
        <a:xfrm>
          <a:off x="0" y="1844371"/>
          <a:ext cx="2769186" cy="1497853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3300"/>
              </a:solidFill>
            </a:rPr>
            <a:t>Налоги граждан           и организаций </a:t>
          </a:r>
        </a:p>
      </dsp:txBody>
      <dsp:txXfrm>
        <a:off x="0" y="1844371"/>
        <a:ext cx="2769186" cy="1497853"/>
      </dsp:txXfrm>
    </dsp:sp>
    <dsp:sp modelId="{E6C3727F-6435-4FCF-A0FF-FADB5E08BE35}">
      <dsp:nvSpPr>
        <dsp:cNvPr id="0" name=""/>
        <dsp:cNvSpPr/>
      </dsp:nvSpPr>
      <dsp:spPr>
        <a:xfrm>
          <a:off x="3912465" y="0"/>
          <a:ext cx="4841864" cy="549476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800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3300"/>
              </a:solidFill>
              <a:latin typeface="+mn-lt"/>
            </a:rPr>
            <a:t>НДФЛ</a:t>
          </a:r>
          <a:r>
            <a:rPr lang="ru-RU" sz="1800" kern="1200" dirty="0">
              <a:solidFill>
                <a:srgbClr val="003300"/>
              </a:solidFill>
              <a:latin typeface="+mn-lt"/>
            </a:rPr>
            <a:t> – налог на доходы физических лиц</a:t>
          </a:r>
        </a:p>
      </dsp:txBody>
      <dsp:txXfrm>
        <a:off x="3912465" y="0"/>
        <a:ext cx="4841864" cy="549476"/>
      </dsp:txXfrm>
    </dsp:sp>
    <dsp:sp modelId="{1368AEFB-22A0-46F0-9A3B-CCFDAA52A6C6}">
      <dsp:nvSpPr>
        <dsp:cNvPr id="0" name=""/>
        <dsp:cNvSpPr/>
      </dsp:nvSpPr>
      <dsp:spPr>
        <a:xfrm>
          <a:off x="3912465" y="583252"/>
          <a:ext cx="4841864" cy="549476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800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3300"/>
              </a:solidFill>
              <a:latin typeface="+mn-lt"/>
            </a:rPr>
            <a:t>Акцизы</a:t>
          </a:r>
          <a:r>
            <a:rPr lang="ru-RU" sz="1800" kern="1200" dirty="0">
              <a:solidFill>
                <a:srgbClr val="003300"/>
              </a:solidFill>
              <a:latin typeface="+mn-lt"/>
            </a:rPr>
            <a:t> на автомобильный и прямогонный                        бензин, дизельное топливо, моторные масла</a:t>
          </a:r>
        </a:p>
      </dsp:txBody>
      <dsp:txXfrm>
        <a:off x="3912465" y="583252"/>
        <a:ext cx="4841864" cy="549476"/>
      </dsp:txXfrm>
    </dsp:sp>
    <dsp:sp modelId="{AAC210F8-0685-4575-A117-3BE5A4201F50}">
      <dsp:nvSpPr>
        <dsp:cNvPr id="0" name=""/>
        <dsp:cNvSpPr/>
      </dsp:nvSpPr>
      <dsp:spPr>
        <a:xfrm>
          <a:off x="3912465" y="1218481"/>
          <a:ext cx="4841864" cy="549476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800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3300"/>
              </a:solidFill>
              <a:latin typeface="+mn-lt"/>
            </a:rPr>
            <a:t>УСН</a:t>
          </a:r>
          <a:r>
            <a:rPr lang="ru-RU" sz="1800" b="1" kern="1200" dirty="0">
              <a:solidFill>
                <a:srgbClr val="003300"/>
              </a:solidFill>
              <a:latin typeface="+mn-lt"/>
            </a:rPr>
            <a:t> </a:t>
          </a:r>
          <a:r>
            <a:rPr lang="ru-RU" sz="1800" kern="1200" dirty="0">
              <a:solidFill>
                <a:srgbClr val="003300"/>
              </a:solidFill>
              <a:latin typeface="+mn-lt"/>
            </a:rPr>
            <a:t> - упрощенная система налогообложения</a:t>
          </a:r>
        </a:p>
      </dsp:txBody>
      <dsp:txXfrm>
        <a:off x="3912465" y="1218481"/>
        <a:ext cx="4841864" cy="549476"/>
      </dsp:txXfrm>
    </dsp:sp>
    <dsp:sp modelId="{CF81EEB9-0197-4C54-9DC6-3B3010F3ED25}">
      <dsp:nvSpPr>
        <dsp:cNvPr id="0" name=""/>
        <dsp:cNvSpPr/>
      </dsp:nvSpPr>
      <dsp:spPr>
        <a:xfrm>
          <a:off x="3912465" y="1853710"/>
          <a:ext cx="4841864" cy="549476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800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3300"/>
              </a:solidFill>
              <a:latin typeface="+mn-lt"/>
            </a:rPr>
            <a:t>ЕНВД</a:t>
          </a:r>
          <a:r>
            <a:rPr lang="ru-RU" sz="1800" kern="1200" dirty="0">
              <a:solidFill>
                <a:srgbClr val="003300"/>
              </a:solidFill>
              <a:latin typeface="+mn-lt"/>
            </a:rPr>
            <a:t> – единый налог на вмененный доход</a:t>
          </a:r>
        </a:p>
      </dsp:txBody>
      <dsp:txXfrm>
        <a:off x="3912465" y="1853710"/>
        <a:ext cx="4841864" cy="549476"/>
      </dsp:txXfrm>
    </dsp:sp>
    <dsp:sp modelId="{2367D43A-C015-471C-839D-E8FEE0CC050B}">
      <dsp:nvSpPr>
        <dsp:cNvPr id="0" name=""/>
        <dsp:cNvSpPr/>
      </dsp:nvSpPr>
      <dsp:spPr>
        <a:xfrm>
          <a:off x="3912465" y="2488939"/>
          <a:ext cx="4841864" cy="549476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800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3300"/>
              </a:solidFill>
              <a:latin typeface="+mn-lt"/>
            </a:rPr>
            <a:t>ЕСХН</a:t>
          </a:r>
          <a:r>
            <a:rPr lang="ru-RU" sz="1800" kern="1200" dirty="0">
              <a:solidFill>
                <a:srgbClr val="003300"/>
              </a:solidFill>
              <a:latin typeface="+mn-lt"/>
            </a:rPr>
            <a:t> – единый сельскохозяйственный налог</a:t>
          </a:r>
        </a:p>
      </dsp:txBody>
      <dsp:txXfrm>
        <a:off x="3912465" y="2488939"/>
        <a:ext cx="4841864" cy="549476"/>
      </dsp:txXfrm>
    </dsp:sp>
    <dsp:sp modelId="{150BFEBB-E71A-4CA8-9579-8C6519DE6E12}">
      <dsp:nvSpPr>
        <dsp:cNvPr id="0" name=""/>
        <dsp:cNvSpPr/>
      </dsp:nvSpPr>
      <dsp:spPr>
        <a:xfrm>
          <a:off x="3912465" y="3124169"/>
          <a:ext cx="4841864" cy="549476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800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3300"/>
              </a:solidFill>
              <a:latin typeface="+mn-lt"/>
            </a:rPr>
            <a:t>ПСН</a:t>
          </a:r>
          <a:r>
            <a:rPr lang="ru-RU" sz="1800" kern="1200" dirty="0">
              <a:solidFill>
                <a:srgbClr val="003300"/>
              </a:solidFill>
              <a:latin typeface="+mn-lt"/>
            </a:rPr>
            <a:t> – патентная система налогообложения</a:t>
          </a:r>
        </a:p>
      </dsp:txBody>
      <dsp:txXfrm>
        <a:off x="3912465" y="3124169"/>
        <a:ext cx="4841864" cy="549476"/>
      </dsp:txXfrm>
    </dsp:sp>
    <dsp:sp modelId="{E0F18C05-C847-484A-9640-FB5EE5ADD33A}">
      <dsp:nvSpPr>
        <dsp:cNvPr id="0" name=""/>
        <dsp:cNvSpPr/>
      </dsp:nvSpPr>
      <dsp:spPr>
        <a:xfrm>
          <a:off x="3912465" y="3759398"/>
          <a:ext cx="4841864" cy="549476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800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3300"/>
              </a:solidFill>
              <a:latin typeface="+mn-lt"/>
            </a:rPr>
            <a:t>НИФЛ</a:t>
          </a:r>
          <a:r>
            <a:rPr lang="ru-RU" sz="1800" kern="1200" dirty="0">
              <a:solidFill>
                <a:srgbClr val="003300"/>
              </a:solidFill>
              <a:latin typeface="+mn-lt"/>
            </a:rPr>
            <a:t> – налог на имущество физических       лиц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3912465" y="3759398"/>
        <a:ext cx="4841864" cy="549476"/>
      </dsp:txXfrm>
    </dsp:sp>
    <dsp:sp modelId="{A00CC3D7-800F-42C6-AE99-0EFB8403C5FA}">
      <dsp:nvSpPr>
        <dsp:cNvPr id="0" name=""/>
        <dsp:cNvSpPr/>
      </dsp:nvSpPr>
      <dsp:spPr>
        <a:xfrm>
          <a:off x="3912465" y="4394627"/>
          <a:ext cx="4841864" cy="549476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800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3300"/>
              </a:solidFill>
              <a:latin typeface="+mn-lt"/>
            </a:rPr>
            <a:t>Земельный</a:t>
          </a:r>
          <a:r>
            <a:rPr lang="ru-RU" sz="1800" kern="1200" dirty="0">
              <a:solidFill>
                <a:srgbClr val="003300"/>
              </a:solidFill>
              <a:latin typeface="+mn-lt"/>
            </a:rPr>
            <a:t> налог             </a:t>
          </a:r>
        </a:p>
      </dsp:txBody>
      <dsp:txXfrm>
        <a:off x="3912465" y="4394627"/>
        <a:ext cx="4841864" cy="549476"/>
      </dsp:txXfrm>
    </dsp:sp>
    <dsp:sp modelId="{1C267D7E-AFC5-48EF-935D-30E13A7A041F}">
      <dsp:nvSpPr>
        <dsp:cNvPr id="0" name=""/>
        <dsp:cNvSpPr/>
      </dsp:nvSpPr>
      <dsp:spPr>
        <a:xfrm>
          <a:off x="3912465" y="5029856"/>
          <a:ext cx="4841864" cy="549476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800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3300"/>
              </a:solidFill>
              <a:latin typeface="+mn-lt"/>
            </a:rPr>
            <a:t>Государственная пошлина</a:t>
          </a:r>
        </a:p>
      </dsp:txBody>
      <dsp:txXfrm>
        <a:off x="3912465" y="5029856"/>
        <a:ext cx="4841864" cy="549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8EA1C-AA0E-4ACA-A242-B9D1389E741A}">
      <dsp:nvSpPr>
        <dsp:cNvPr id="0" name=""/>
        <dsp:cNvSpPr/>
      </dsp:nvSpPr>
      <dsp:spPr>
        <a:xfrm>
          <a:off x="185690" y="397652"/>
          <a:ext cx="6763914" cy="688505"/>
        </a:xfrm>
        <a:prstGeom prst="rect">
          <a:avLst/>
        </a:prstGeom>
        <a:solidFill>
          <a:srgbClr val="85C27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6000" b="1" kern="1200" dirty="0">
              <a:solidFill>
                <a:srgbClr val="003300"/>
              </a:solidFill>
              <a:latin typeface="Calibri" panose="020F0502020204030204" pitchFamily="34" charset="0"/>
            </a:rPr>
            <a:t>Неналоговые</a:t>
          </a:r>
          <a:r>
            <a:rPr lang="ru-RU" altLang="ru-RU" sz="2400" b="1" kern="1200" dirty="0">
              <a:solidFill>
                <a:srgbClr val="003300"/>
              </a:solidFill>
              <a:latin typeface="Calibri" panose="020F0502020204030204" pitchFamily="34" charset="0"/>
            </a:rPr>
            <a:t>  доходы</a:t>
          </a:r>
          <a:endParaRPr lang="ru-RU" sz="2400" kern="1200" dirty="0">
            <a:solidFill>
              <a:srgbClr val="003300"/>
            </a:solidFill>
            <a:latin typeface="+mn-lt"/>
          </a:endParaRPr>
        </a:p>
      </dsp:txBody>
      <dsp:txXfrm>
        <a:off x="185690" y="397652"/>
        <a:ext cx="6763914" cy="688505"/>
      </dsp:txXfrm>
    </dsp:sp>
    <dsp:sp modelId="{60380AF7-F888-4546-93C0-11E33E35D566}">
      <dsp:nvSpPr>
        <dsp:cNvPr id="0" name=""/>
        <dsp:cNvSpPr/>
      </dsp:nvSpPr>
      <dsp:spPr>
        <a:xfrm>
          <a:off x="0" y="1198893"/>
          <a:ext cx="6897519" cy="4371412"/>
        </a:xfrm>
        <a:prstGeom prst="rect">
          <a:avLst/>
        </a:prstGeom>
        <a:solidFill>
          <a:srgbClr val="85C27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3300"/>
              </a:solidFill>
              <a:latin typeface="+mn-lt"/>
            </a:rPr>
            <a:t>Доходы </a:t>
          </a:r>
          <a:r>
            <a:rPr lang="ru-RU" sz="2400" b="1" kern="1200" dirty="0">
              <a:solidFill>
                <a:srgbClr val="003300"/>
              </a:solidFill>
              <a:latin typeface="+mn-lt"/>
            </a:rPr>
            <a:t>от</a:t>
          </a:r>
          <a:r>
            <a:rPr lang="ru-RU" sz="2400" kern="1200" dirty="0">
              <a:solidFill>
                <a:srgbClr val="003300"/>
              </a:solidFill>
              <a:latin typeface="+mn-lt"/>
            </a:rPr>
            <a:t> </a:t>
          </a:r>
          <a:r>
            <a:rPr lang="ru-RU" sz="2400" b="1" kern="1200" dirty="0">
              <a:solidFill>
                <a:srgbClr val="003300"/>
              </a:solidFill>
              <a:latin typeface="+mn-lt"/>
            </a:rPr>
            <a:t>использования  имущества</a:t>
          </a:r>
          <a:r>
            <a:rPr lang="ru-RU" sz="2400" kern="1200" dirty="0">
              <a:solidFill>
                <a:srgbClr val="003300"/>
              </a:solidFill>
              <a:latin typeface="+mn-lt"/>
            </a:rPr>
            <a:t>, находящегося в государственной и муниципальной собственности</a:t>
          </a:r>
        </a:p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3300"/>
              </a:solidFill>
              <a:latin typeface="+mn-lt"/>
            </a:rPr>
            <a:t>Платежи при пользовании </a:t>
          </a:r>
          <a:r>
            <a:rPr lang="ru-RU" sz="2400" b="1" kern="1200" dirty="0">
              <a:solidFill>
                <a:srgbClr val="003300"/>
              </a:solidFill>
              <a:latin typeface="+mn-lt"/>
            </a:rPr>
            <a:t>природными ресурсами</a:t>
          </a:r>
        </a:p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3300"/>
              </a:solidFill>
              <a:latin typeface="+mn-lt"/>
            </a:rPr>
            <a:t>Доходы от </a:t>
          </a:r>
          <a:r>
            <a:rPr lang="ru-RU" sz="2400" b="1" kern="1200" dirty="0">
              <a:solidFill>
                <a:srgbClr val="003300"/>
              </a:solidFill>
              <a:latin typeface="+mn-lt"/>
            </a:rPr>
            <a:t>оказания платных услуг </a:t>
          </a:r>
          <a:r>
            <a:rPr lang="ru-RU" sz="2400" kern="1200" dirty="0">
              <a:solidFill>
                <a:srgbClr val="003300"/>
              </a:solidFill>
              <a:latin typeface="+mn-lt"/>
            </a:rPr>
            <a:t>(работ) и компенсации затрат государства</a:t>
          </a:r>
        </a:p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3300"/>
              </a:solidFill>
              <a:latin typeface="+mn-lt"/>
            </a:rPr>
            <a:t>Доходы от </a:t>
          </a:r>
          <a:r>
            <a:rPr lang="ru-RU" sz="2400" b="1" kern="1200" dirty="0">
              <a:solidFill>
                <a:srgbClr val="003300"/>
              </a:solidFill>
              <a:latin typeface="+mn-lt"/>
            </a:rPr>
            <a:t>продажи </a:t>
          </a:r>
          <a:r>
            <a:rPr lang="ru-RU" sz="2400" kern="1200" dirty="0">
              <a:solidFill>
                <a:srgbClr val="003300"/>
              </a:solidFill>
              <a:latin typeface="+mn-lt"/>
            </a:rPr>
            <a:t>материальных и нематериальных активов</a:t>
          </a:r>
        </a:p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3300"/>
              </a:solidFill>
              <a:latin typeface="+mn-lt"/>
            </a:rPr>
            <a:t>Штрафы</a:t>
          </a:r>
          <a:r>
            <a:rPr lang="ru-RU" sz="2400" kern="1200" dirty="0">
              <a:solidFill>
                <a:srgbClr val="003300"/>
              </a:solidFill>
              <a:latin typeface="+mn-lt"/>
            </a:rPr>
            <a:t>, санкции, возмещение ущерба</a:t>
          </a:r>
        </a:p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3300"/>
              </a:solidFill>
              <a:latin typeface="+mn-lt"/>
            </a:rPr>
            <a:t>Прочие неналоговые доходы</a:t>
          </a:r>
        </a:p>
      </dsp:txBody>
      <dsp:txXfrm>
        <a:off x="0" y="1198893"/>
        <a:ext cx="6897519" cy="43714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898EE-B622-47A1-A719-7278F45E9218}">
      <dsp:nvSpPr>
        <dsp:cNvPr id="0" name=""/>
        <dsp:cNvSpPr/>
      </dsp:nvSpPr>
      <dsp:spPr>
        <a:xfrm>
          <a:off x="0" y="231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D4900-D60B-4BAC-82A1-E1E490495CA1}">
      <dsp:nvSpPr>
        <dsp:cNvPr id="0" name=""/>
        <dsp:cNvSpPr/>
      </dsp:nvSpPr>
      <dsp:spPr>
        <a:xfrm>
          <a:off x="0" y="231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Образование</a:t>
          </a:r>
          <a:r>
            <a:rPr lang="en-US" sz="1800" b="1" kern="1200" dirty="0">
              <a:solidFill>
                <a:srgbClr val="003300"/>
              </a:solidFill>
            </a:rPr>
            <a:t> </a:t>
          </a:r>
          <a:r>
            <a:rPr lang="ru-RU" sz="1800" b="1" kern="1200" dirty="0">
              <a:solidFill>
                <a:srgbClr val="003300"/>
              </a:solidFill>
            </a:rPr>
            <a:t>                                  </a:t>
          </a:r>
          <a:r>
            <a:rPr lang="en-US" sz="1800" b="1" kern="1200" dirty="0">
              <a:solidFill>
                <a:srgbClr val="003300"/>
              </a:solidFill>
            </a:rPr>
            <a:t>407 80</a:t>
          </a:r>
          <a:r>
            <a:rPr lang="ru-RU" sz="1800" b="1" kern="1200" dirty="0">
              <a:solidFill>
                <a:srgbClr val="003300"/>
              </a:solidFill>
            </a:rPr>
            <a:t>4</a:t>
          </a:r>
        </a:p>
      </dsp:txBody>
      <dsp:txXfrm>
        <a:off x="0" y="231"/>
        <a:ext cx="3314597" cy="673430"/>
      </dsp:txXfrm>
    </dsp:sp>
    <dsp:sp modelId="{F2FCA6EB-D642-4366-B69B-32A8EE134264}">
      <dsp:nvSpPr>
        <dsp:cNvPr id="0" name=""/>
        <dsp:cNvSpPr/>
      </dsp:nvSpPr>
      <dsp:spPr>
        <a:xfrm>
          <a:off x="0" y="673662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936B9-2E37-40C9-98EF-8AB8B4C73EC8}">
      <dsp:nvSpPr>
        <dsp:cNvPr id="0" name=""/>
        <dsp:cNvSpPr/>
      </dsp:nvSpPr>
      <dsp:spPr>
        <a:xfrm>
          <a:off x="0" y="673662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ЖКХ                                                                      </a:t>
          </a:r>
          <a:r>
            <a:rPr lang="en-US" sz="1800" b="1" kern="1200" dirty="0">
              <a:solidFill>
                <a:srgbClr val="003300"/>
              </a:solidFill>
            </a:rPr>
            <a:t>125 </a:t>
          </a:r>
          <a:r>
            <a:rPr lang="ru-RU" sz="1800" b="1" kern="1200" dirty="0">
              <a:solidFill>
                <a:srgbClr val="003300"/>
              </a:solidFill>
            </a:rPr>
            <a:t>283</a:t>
          </a:r>
        </a:p>
      </dsp:txBody>
      <dsp:txXfrm>
        <a:off x="0" y="673662"/>
        <a:ext cx="3314597" cy="673430"/>
      </dsp:txXfrm>
    </dsp:sp>
    <dsp:sp modelId="{C48C9814-6F02-46CF-8987-0C2BAB535216}">
      <dsp:nvSpPr>
        <dsp:cNvPr id="0" name=""/>
        <dsp:cNvSpPr/>
      </dsp:nvSpPr>
      <dsp:spPr>
        <a:xfrm>
          <a:off x="0" y="1347093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481C1-1656-4E28-978A-AD97A479643C}">
      <dsp:nvSpPr>
        <dsp:cNvPr id="0" name=""/>
        <dsp:cNvSpPr/>
      </dsp:nvSpPr>
      <dsp:spPr>
        <a:xfrm>
          <a:off x="0" y="1347093"/>
          <a:ext cx="3311361" cy="944068"/>
        </a:xfrm>
        <a:prstGeom prst="rect">
          <a:avLst/>
        </a:prstGeom>
        <a:solidFill>
          <a:srgbClr val="85C27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Общегосударственные вопросы                                     </a:t>
          </a:r>
          <a:r>
            <a:rPr lang="en-US" sz="1800" b="1" kern="1200" dirty="0">
              <a:solidFill>
                <a:srgbClr val="003300"/>
              </a:solidFill>
            </a:rPr>
            <a:t>51 964</a:t>
          </a:r>
          <a:endParaRPr lang="ru-RU" sz="1800" b="1" kern="1200" dirty="0">
            <a:solidFill>
              <a:srgbClr val="003300"/>
            </a:solidFill>
          </a:endParaRPr>
        </a:p>
      </dsp:txBody>
      <dsp:txXfrm>
        <a:off x="0" y="1347093"/>
        <a:ext cx="3311361" cy="944068"/>
      </dsp:txXfrm>
    </dsp:sp>
    <dsp:sp modelId="{2F86B6BD-E52A-44FE-9306-7E6CC0BC387C}">
      <dsp:nvSpPr>
        <dsp:cNvPr id="0" name=""/>
        <dsp:cNvSpPr/>
      </dsp:nvSpPr>
      <dsp:spPr>
        <a:xfrm>
          <a:off x="0" y="2291161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D5B21-D3D6-43A2-B5F3-92ACAA3D68BE}">
      <dsp:nvSpPr>
        <dsp:cNvPr id="0" name=""/>
        <dsp:cNvSpPr/>
      </dsp:nvSpPr>
      <dsp:spPr>
        <a:xfrm>
          <a:off x="3236" y="2288744"/>
          <a:ext cx="3311361" cy="865088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Национальная экономика                </a:t>
          </a:r>
          <a:r>
            <a:rPr lang="en-US" sz="1800" b="1" kern="1200" dirty="0">
              <a:solidFill>
                <a:srgbClr val="003300"/>
              </a:solidFill>
            </a:rPr>
            <a:t>31 782</a:t>
          </a:r>
          <a:endParaRPr lang="ru-RU" sz="1800" b="1" kern="1200" dirty="0">
            <a:solidFill>
              <a:srgbClr val="003300"/>
            </a:solidFill>
          </a:endParaRPr>
        </a:p>
      </dsp:txBody>
      <dsp:txXfrm>
        <a:off x="3236" y="2288744"/>
        <a:ext cx="3311361" cy="865088"/>
      </dsp:txXfrm>
    </dsp:sp>
    <dsp:sp modelId="{47098759-CE04-41E0-BB20-6824D5F39892}">
      <dsp:nvSpPr>
        <dsp:cNvPr id="0" name=""/>
        <dsp:cNvSpPr/>
      </dsp:nvSpPr>
      <dsp:spPr>
        <a:xfrm>
          <a:off x="0" y="3156250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EAA01-5C6C-4B3A-B936-21E96B6AFE1B}">
      <dsp:nvSpPr>
        <dsp:cNvPr id="0" name=""/>
        <dsp:cNvSpPr/>
      </dsp:nvSpPr>
      <dsp:spPr>
        <a:xfrm>
          <a:off x="0" y="3125764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Культура, кинематография            </a:t>
          </a:r>
          <a:r>
            <a:rPr lang="en-US" sz="1800" b="1" kern="1200" dirty="0">
              <a:solidFill>
                <a:srgbClr val="003300"/>
              </a:solidFill>
            </a:rPr>
            <a:t>24 664</a:t>
          </a:r>
          <a:endParaRPr lang="ru-RU" sz="1800" b="1" kern="1200" dirty="0">
            <a:solidFill>
              <a:srgbClr val="003300"/>
            </a:solidFill>
          </a:endParaRPr>
        </a:p>
      </dsp:txBody>
      <dsp:txXfrm>
        <a:off x="0" y="3125764"/>
        <a:ext cx="3314597" cy="673430"/>
      </dsp:txXfrm>
    </dsp:sp>
    <dsp:sp modelId="{9FBAF412-5FFA-4C0F-86AA-2A2BE5EA2A38}">
      <dsp:nvSpPr>
        <dsp:cNvPr id="0" name=""/>
        <dsp:cNvSpPr/>
      </dsp:nvSpPr>
      <dsp:spPr>
        <a:xfrm>
          <a:off x="0" y="3829681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63BBC-D141-41D9-AA5A-26AC7F7DA00C}">
      <dsp:nvSpPr>
        <dsp:cNvPr id="0" name=""/>
        <dsp:cNvSpPr/>
      </dsp:nvSpPr>
      <dsp:spPr>
        <a:xfrm>
          <a:off x="0" y="3727845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Социальная политика                     </a:t>
          </a:r>
          <a:r>
            <a:rPr lang="en-US" sz="1800" b="1" kern="1200" dirty="0">
              <a:solidFill>
                <a:srgbClr val="003300"/>
              </a:solidFill>
            </a:rPr>
            <a:t> 43 405</a:t>
          </a:r>
          <a:endParaRPr lang="ru-RU" sz="1800" b="1" kern="1200" dirty="0">
            <a:solidFill>
              <a:srgbClr val="003300"/>
            </a:solidFill>
          </a:endParaRPr>
        </a:p>
      </dsp:txBody>
      <dsp:txXfrm>
        <a:off x="0" y="3727845"/>
        <a:ext cx="3314597" cy="673430"/>
      </dsp:txXfrm>
    </dsp:sp>
    <dsp:sp modelId="{50A100E8-42BB-4095-BB8D-3DD361E3E66E}">
      <dsp:nvSpPr>
        <dsp:cNvPr id="0" name=""/>
        <dsp:cNvSpPr/>
      </dsp:nvSpPr>
      <dsp:spPr>
        <a:xfrm>
          <a:off x="0" y="4503111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7619C-6276-47C8-89CC-C9EBB9391DC7}">
      <dsp:nvSpPr>
        <dsp:cNvPr id="0" name=""/>
        <dsp:cNvSpPr/>
      </dsp:nvSpPr>
      <dsp:spPr>
        <a:xfrm>
          <a:off x="0" y="4402279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Физическая культура и спорт         </a:t>
          </a:r>
          <a:r>
            <a:rPr lang="en-US" sz="1800" b="1" kern="1200" dirty="0">
              <a:solidFill>
                <a:srgbClr val="003300"/>
              </a:solidFill>
            </a:rPr>
            <a:t> 2 86</a:t>
          </a:r>
          <a:r>
            <a:rPr lang="ru-RU" sz="1800" b="1" kern="1200" dirty="0">
              <a:solidFill>
                <a:srgbClr val="003300"/>
              </a:solidFill>
            </a:rPr>
            <a:t>6</a:t>
          </a:r>
        </a:p>
      </dsp:txBody>
      <dsp:txXfrm>
        <a:off x="0" y="4402279"/>
        <a:ext cx="3314597" cy="673430"/>
      </dsp:txXfrm>
    </dsp:sp>
    <dsp:sp modelId="{D59687FD-597F-4A7F-BFCF-5B6CE7A32E50}">
      <dsp:nvSpPr>
        <dsp:cNvPr id="0" name=""/>
        <dsp:cNvSpPr/>
      </dsp:nvSpPr>
      <dsp:spPr>
        <a:xfrm>
          <a:off x="0" y="5176542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3FB11-75A9-4966-9CE3-745BD1209937}">
      <dsp:nvSpPr>
        <dsp:cNvPr id="0" name=""/>
        <dsp:cNvSpPr/>
      </dsp:nvSpPr>
      <dsp:spPr>
        <a:xfrm>
          <a:off x="0" y="5075709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Межбюджетные трансферты </a:t>
          </a:r>
          <a:r>
            <a:rPr lang="en-US" sz="1800" b="1" kern="1200" dirty="0">
              <a:solidFill>
                <a:srgbClr val="003300"/>
              </a:solidFill>
            </a:rPr>
            <a:t>25 </a:t>
          </a:r>
          <a:r>
            <a:rPr lang="ru-RU" sz="1800" b="1" kern="1200" dirty="0">
              <a:solidFill>
                <a:srgbClr val="003300"/>
              </a:solidFill>
            </a:rPr>
            <a:t>188</a:t>
          </a:r>
        </a:p>
      </dsp:txBody>
      <dsp:txXfrm>
        <a:off x="0" y="5075709"/>
        <a:ext cx="3314597" cy="67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0.41471</cdr:x>
      <cdr:y>0.49829</cdr:y>
    </cdr:from>
    <cdr:to>
      <cdr:x>0.42062</cdr:x>
      <cdr:y>0.5044</cdr:y>
    </cdr:to>
    <cdr:sp macro="" textlink="">
      <cdr:nvSpPr>
        <cdr:cNvPr id="29697" name="Text 1">
          <a:extLst xmlns:a="http://schemas.openxmlformats.org/drawingml/2006/main">
            <a:ext uri="{FF2B5EF4-FFF2-40B4-BE49-F238E27FC236}">
              <a16:creationId xmlns:a16="http://schemas.microsoft.com/office/drawing/2014/main" id="{FB7C82E4-0CB1-489A-BE36-C4B6743A6B1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31443" y="2105745"/>
          <a:ext cx="40348" cy="257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E71831-989B-4AF9-935F-E5A0A202F286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3A1722-3E84-46FF-A71E-F843FF3F5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9B6A6-1831-4E11-8899-7A7943F977F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2E9CC1-CD2C-4804-AAF3-247ECBCB25AF}" type="slidenum">
              <a:rPr lang="ru-RU" altLang="ru-RU" sz="1200"/>
              <a:pPr algn="r"/>
              <a:t>33</a:t>
            </a:fld>
            <a:endParaRPr lang="ru-RU" altLang="ru-RU" sz="1200"/>
          </a:p>
        </p:txBody>
      </p:sp>
      <p:sp>
        <p:nvSpPr>
          <p:cNvPr id="706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5272AB-EB96-4BEC-A9E6-9FD9CBCD60E1}" type="slidenum">
              <a:rPr lang="ru-RU" altLang="ru-RU" sz="1200"/>
              <a:pPr algn="r"/>
              <a:t>35</a:t>
            </a:fld>
            <a:endParaRPr lang="ru-RU" altLang="ru-RU" sz="1200"/>
          </a:p>
        </p:txBody>
      </p:sp>
      <p:sp>
        <p:nvSpPr>
          <p:cNvPr id="7577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BD0A33-11E7-4B0B-8D8A-2EC9E56C044F}" type="slidenum">
              <a:rPr lang="ru-RU" altLang="ru-RU" sz="1200"/>
              <a:pPr algn="r"/>
              <a:t>36</a:t>
            </a:fld>
            <a:endParaRPr lang="ru-RU" altLang="ru-RU" sz="1200"/>
          </a:p>
        </p:txBody>
      </p:sp>
      <p:sp>
        <p:nvSpPr>
          <p:cNvPr id="778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C19CDA-26E7-45C9-9F31-E335E6C71686}" type="slidenum">
              <a:rPr lang="ru-RU" altLang="ru-RU" sz="1200"/>
              <a:pPr algn="r"/>
              <a:t>37</a:t>
            </a:fld>
            <a:endParaRPr lang="ru-RU" altLang="ru-RU" sz="1200"/>
          </a:p>
        </p:txBody>
      </p:sp>
      <p:sp>
        <p:nvSpPr>
          <p:cNvPr id="7987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6A2404-BEA9-4D51-824A-6F55A2AA2CE6}" type="slidenum">
              <a:rPr lang="ru-RU" altLang="ru-RU" sz="1200"/>
              <a:pPr algn="r"/>
              <a:t>38</a:t>
            </a:fld>
            <a:endParaRPr lang="ru-RU" altLang="ru-RU" sz="1200"/>
          </a:p>
        </p:txBody>
      </p:sp>
      <p:sp>
        <p:nvSpPr>
          <p:cNvPr id="8192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12" Type="http://schemas.openxmlformats.org/officeDocument/2006/relationships/image" Target="../media/image2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hyperlink" Target="mailto:ziransk@findep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C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/>
          </p:cNvPr>
          <p:cNvSpPr/>
          <p:nvPr/>
        </p:nvSpPr>
        <p:spPr>
          <a:xfrm>
            <a:off x="0" y="2527300"/>
            <a:ext cx="12192000" cy="1957388"/>
          </a:xfrm>
          <a:prstGeom prst="rect">
            <a:avLst/>
          </a:prstGeom>
          <a:solidFill>
            <a:srgbClr val="A7EACB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90725" y="2847975"/>
            <a:ext cx="82089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БЮДЖЕТ ДЛЯ ГРАЖДАН</a:t>
            </a:r>
          </a:p>
          <a:p>
            <a:pPr algn="ctr"/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Проект 2023</a:t>
            </a:r>
            <a:endParaRPr lang="en-US" altLang="ru-RU" sz="36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08525" y="460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5512828" y="5621338"/>
            <a:ext cx="1166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dirty="0">
                <a:solidFill>
                  <a:srgbClr val="003300"/>
                </a:solidFill>
                <a:latin typeface="Calibri" pitchFamily="34" charset="0"/>
              </a:rPr>
              <a:t>с. Зырянское</a:t>
            </a:r>
          </a:p>
        </p:txBody>
      </p:sp>
      <p:pic>
        <p:nvPicPr>
          <p:cNvPr id="3" name="Рисунок 2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25" y="557213"/>
            <a:ext cx="1784350" cy="197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/>
          </p:cNvPr>
          <p:cNvSpPr/>
          <p:nvPr/>
        </p:nvSpPr>
        <p:spPr>
          <a:xfrm>
            <a:off x="-3502025" y="3121025"/>
            <a:ext cx="1303337" cy="1270000"/>
          </a:xfrm>
          <a:prstGeom prst="rect">
            <a:avLst/>
          </a:prstGeom>
          <a:solidFill>
            <a:srgbClr val="0033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extLst/>
          </p:cNvPr>
          <p:cNvSpPr/>
          <p:nvPr/>
        </p:nvSpPr>
        <p:spPr>
          <a:xfrm>
            <a:off x="-3482975" y="4654550"/>
            <a:ext cx="1303337" cy="1270000"/>
          </a:xfrm>
          <a:prstGeom prst="rect">
            <a:avLst/>
          </a:prstGeom>
          <a:solidFill>
            <a:srgbClr val="85C27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1323975" y="4779963"/>
            <a:ext cx="954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3300"/>
                </a:solidFill>
                <a:latin typeface="Calibri" pitchFamily="34" charset="0"/>
              </a:rPr>
              <a:t>на основе проекта решения Думы Зырянского района от 14.11.2022 № 88 </a:t>
            </a:r>
          </a:p>
          <a:p>
            <a:pPr algn="ctr"/>
            <a:r>
              <a:rPr lang="ru-RU" altLang="ru-RU" sz="1600" dirty="0">
                <a:solidFill>
                  <a:srgbClr val="003300"/>
                </a:solidFill>
                <a:latin typeface="Calibri" pitchFamily="34" charset="0"/>
                <a:ea typeface="Microsoft YaHei" pitchFamily="34" charset="-122"/>
              </a:rPr>
              <a:t>«</a:t>
            </a:r>
            <a:r>
              <a:rPr lang="ru-RU" altLang="zh-CN" sz="1600" dirty="0">
                <a:solidFill>
                  <a:srgbClr val="003300"/>
                </a:solidFill>
                <a:latin typeface="Calibri" pitchFamily="34" charset="0"/>
                <a:cs typeface="等线"/>
              </a:rPr>
              <a:t>О местном бюджете Зырянского района на 2023 год и на плановый период 2024 и 2025 годов</a:t>
            </a:r>
            <a:r>
              <a:rPr lang="ru-RU" altLang="zh-CN" sz="1600" dirty="0">
                <a:solidFill>
                  <a:srgbClr val="003300"/>
                </a:solidFill>
                <a:latin typeface="Calibri" pitchFamily="34" charset="0"/>
                <a:ea typeface="Microsoft YaHei" pitchFamily="34" charset="-122"/>
              </a:rPr>
              <a:t>»</a:t>
            </a:r>
            <a:endParaRPr lang="ru-RU" altLang="zh-CN" sz="1600" dirty="0">
              <a:solidFill>
                <a:srgbClr val="003300"/>
              </a:solidFill>
              <a:latin typeface="Calibri" pitchFamily="34" charset="0"/>
              <a:cs typeface="等线"/>
            </a:endParaRPr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442913" y="431800"/>
            <a:ext cx="11337925" cy="6097588"/>
          </a:xfrm>
          <a:prstGeom prst="rect">
            <a:avLst/>
          </a:prstGeom>
          <a:noFill/>
          <a:ln w="19050">
            <a:solidFill>
              <a:srgbClr val="A77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171450" y="134938"/>
            <a:ext cx="11930063" cy="6469062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46175" y="663575"/>
            <a:ext cx="5435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Участие граждан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в бюджетном процессе</a:t>
            </a:r>
            <a:endParaRPr lang="en-US" altLang="ru-RU" sz="20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5" name="Стрелка: вправо 4">
            <a:extLst/>
          </p:cNvPr>
          <p:cNvSpPr/>
          <p:nvPr/>
        </p:nvSpPr>
        <p:spPr>
          <a:xfrm>
            <a:off x="1189038" y="1349375"/>
            <a:ext cx="7256462" cy="3097213"/>
          </a:xfrm>
          <a:prstGeom prst="right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cs typeface="Arial" panose="020B0604020202020204" pitchFamily="34" charset="0"/>
              </a:rPr>
              <a:t>Как налогоплательщики помогают </a:t>
            </a: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формировать доходную часть бюджета </a:t>
            </a:r>
            <a:endParaRPr lang="en-US" sz="2000" dirty="0">
              <a:solidFill>
                <a:srgbClr val="003300"/>
              </a:solidFill>
              <a:cs typeface="Arial" panose="020B0604020202020204" pitchFamily="34" charset="0"/>
            </a:endParaRPr>
          </a:p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уплата налогов</a:t>
            </a:r>
            <a:endParaRPr lang="en-US" sz="2000" dirty="0">
              <a:solidFill>
                <a:srgbClr val="003300"/>
              </a:solidFill>
              <a:cs typeface="Arial" panose="020B0604020202020204" pitchFamily="34" charset="0"/>
            </a:endParaRPr>
          </a:p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участие в публичных слушаниях по проекту бюджета,</a:t>
            </a:r>
            <a:endParaRPr lang="en-US" sz="2000" dirty="0">
              <a:solidFill>
                <a:srgbClr val="003300"/>
              </a:solidFill>
              <a:cs typeface="Arial" panose="020B0604020202020204" pitchFamily="34" charset="0"/>
            </a:endParaRPr>
          </a:p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по исполнению бюджета</a:t>
            </a:r>
          </a:p>
        </p:txBody>
      </p:sp>
      <p:sp>
        <p:nvSpPr>
          <p:cNvPr id="6" name="Стрелка: влево 5">
            <a:extLst/>
          </p:cNvPr>
          <p:cNvSpPr/>
          <p:nvPr/>
        </p:nvSpPr>
        <p:spPr>
          <a:xfrm>
            <a:off x="4916488" y="3937000"/>
            <a:ext cx="6296025" cy="2517775"/>
          </a:xfrm>
          <a:prstGeom prst="left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cs typeface="Arial" panose="020B0604020202020204" pitchFamily="34" charset="0"/>
              </a:rPr>
              <a:t>Как потребители получают</a:t>
            </a: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 социальные гарантии – 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образование, ЖКХ, культура, 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социальное обеспечение и прочее)</a:t>
            </a:r>
          </a:p>
        </p:txBody>
      </p:sp>
      <p:pic>
        <p:nvPicPr>
          <p:cNvPr id="24581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3979863"/>
            <a:ext cx="350996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77850"/>
            <a:ext cx="63817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>
            <a:extLst/>
          </p:cNvPr>
          <p:cNvSpPr/>
          <p:nvPr/>
        </p:nvSpPr>
        <p:spPr>
          <a:xfrm>
            <a:off x="9448800" y="1481138"/>
            <a:ext cx="1214438" cy="490537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</a:rPr>
              <a:t>БЮДЖЕТ</a:t>
            </a:r>
          </a:p>
        </p:txBody>
      </p:sp>
      <p:pic>
        <p:nvPicPr>
          <p:cNvPr id="24584" name="Рисунок 21" descr="Контрольный список со сплошной заливкой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8188" y="2020888"/>
            <a:ext cx="8556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/>
          </p:cNvPr>
          <p:cNvSpPr/>
          <p:nvPr/>
        </p:nvSpPr>
        <p:spPr>
          <a:xfrm>
            <a:off x="131763" y="195263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00150" y="468313"/>
            <a:ext cx="97917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Основные характеристики </a:t>
            </a:r>
            <a:r>
              <a:rPr lang="ru-RU" altLang="ru-RU" sz="2800" b="1" dirty="0">
                <a:solidFill>
                  <a:srgbClr val="003300"/>
                </a:solidFill>
                <a:latin typeface="Calibri" pitchFamily="34" charset="0"/>
              </a:rPr>
              <a:t>муниципального образования Зырянский район</a:t>
            </a:r>
          </a:p>
        </p:txBody>
      </p:sp>
      <p:graphicFrame>
        <p:nvGraphicFramePr>
          <p:cNvPr id="12" name="Схема 1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718593436"/>
              </p:ext>
            </p:extLst>
          </p:nvPr>
        </p:nvGraphicFramePr>
        <p:xfrm>
          <a:off x="4591816" y="2097088"/>
          <a:ext cx="7228708" cy="418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Рисунок 18"/>
          <p:cNvPicPr>
            <a:picLocks noChangeAspect="1"/>
          </p:cNvPicPr>
          <p:nvPr/>
        </p:nvPicPr>
        <p:blipFill>
          <a:blip r:embed="rId7"/>
          <a:srcRect l="57739" t="57436" r="5643" b="9848"/>
          <a:stretch>
            <a:fillRect/>
          </a:stretch>
        </p:blipFill>
        <p:spPr bwMode="auto">
          <a:xfrm>
            <a:off x="257175" y="2097088"/>
            <a:ext cx="4334641" cy="41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173038" y="115888"/>
            <a:ext cx="11868150" cy="648335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523038" y="442913"/>
            <a:ext cx="53355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003300"/>
                </a:solidFill>
                <a:latin typeface="Calibri" pitchFamily="34" charset="0"/>
              </a:rPr>
              <a:t>Территория – 3966 </a:t>
            </a:r>
            <a:r>
              <a:rPr lang="ru-RU" altLang="ru-RU" sz="2800" b="1">
                <a:solidFill>
                  <a:srgbClr val="003300"/>
                </a:solidFill>
                <a:latin typeface="Calibri" pitchFamily="34" charset="0"/>
              </a:rPr>
              <a:t>км. кв. </a:t>
            </a:r>
            <a:endParaRPr lang="ru-RU" altLang="zh-CN" sz="280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ru-RU" i="1">
              <a:latin typeface="Calibri" pitchFamily="34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8970963" y="1879600"/>
            <a:ext cx="2881312" cy="4093428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5 сельских поселений</a:t>
            </a:r>
          </a:p>
          <a:p>
            <a:endParaRPr lang="ru-RU" altLang="ru-RU" sz="2000" b="1" dirty="0">
              <a:solidFill>
                <a:srgbClr val="003300"/>
              </a:solidFill>
              <a:latin typeface="Calibri" pitchFamily="34" charset="0"/>
            </a:endParaRPr>
          </a:p>
          <a:p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 Михайловское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1 057</a:t>
            </a:r>
            <a:endParaRPr lang="ru-RU" altLang="ru-RU" sz="2000" dirty="0">
              <a:solidFill>
                <a:srgbClr val="003300"/>
              </a:solidFill>
              <a:latin typeface="Calibri" pitchFamily="34" charset="0"/>
            </a:endParaRPr>
          </a:p>
          <a:p>
            <a:endParaRPr lang="en-US" altLang="ru-RU" sz="2000" i="1" dirty="0">
              <a:latin typeface="Calibri" pitchFamily="34" charset="0"/>
            </a:endParaRPr>
          </a:p>
          <a:p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  </a:t>
            </a:r>
            <a:r>
              <a:rPr lang="ru-RU" altLang="ru-RU" sz="2000" dirty="0" err="1">
                <a:solidFill>
                  <a:srgbClr val="003300"/>
                </a:solidFill>
                <a:latin typeface="Calibri" pitchFamily="34" charset="0"/>
              </a:rPr>
              <a:t>Высоковское</a:t>
            </a:r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859</a:t>
            </a:r>
          </a:p>
          <a:p>
            <a:endParaRPr lang="ru-RU" altLang="ru-RU" sz="2000" dirty="0">
              <a:solidFill>
                <a:srgbClr val="003300"/>
              </a:solidFill>
              <a:latin typeface="Calibri" pitchFamily="34" charset="0"/>
            </a:endParaRPr>
          </a:p>
          <a:p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  </a:t>
            </a:r>
            <a:r>
              <a:rPr lang="ru-RU" altLang="ru-RU" sz="2000" dirty="0" err="1">
                <a:solidFill>
                  <a:srgbClr val="003300"/>
                </a:solidFill>
                <a:latin typeface="Calibri" pitchFamily="34" charset="0"/>
              </a:rPr>
              <a:t>Дубровское</a:t>
            </a:r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611</a:t>
            </a:r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</a:t>
            </a:r>
          </a:p>
          <a:p>
            <a:endParaRPr lang="ru-RU" altLang="ru-RU" sz="2000" dirty="0">
              <a:solidFill>
                <a:srgbClr val="003300"/>
              </a:solidFill>
              <a:latin typeface="Calibri" pitchFamily="34" charset="0"/>
            </a:endParaRPr>
          </a:p>
          <a:p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  </a:t>
            </a:r>
            <a:r>
              <a:rPr lang="ru-RU" altLang="ru-RU" sz="2000" dirty="0" err="1">
                <a:solidFill>
                  <a:srgbClr val="003300"/>
                </a:solidFill>
                <a:latin typeface="Calibri" pitchFamily="34" charset="0"/>
              </a:rPr>
              <a:t>Чердатское</a:t>
            </a:r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1 087</a:t>
            </a:r>
          </a:p>
          <a:p>
            <a:endParaRPr lang="ru-RU" altLang="ru-RU" sz="2000" dirty="0">
              <a:solidFill>
                <a:srgbClr val="003300"/>
              </a:solidFill>
              <a:latin typeface="Calibri" pitchFamily="34" charset="0"/>
            </a:endParaRPr>
          </a:p>
          <a:p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  Зырянское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7 238</a:t>
            </a:r>
            <a:endParaRPr lang="en-US" altLang="ru-RU" sz="2000" i="1" dirty="0">
              <a:latin typeface="Calibri" pitchFamily="34" charset="0"/>
            </a:endParaRPr>
          </a:p>
          <a:p>
            <a:endParaRPr lang="ru-RU" altLang="ru-RU" sz="2000" b="1" dirty="0">
              <a:solidFill>
                <a:srgbClr val="003300"/>
              </a:solidFill>
              <a:latin typeface="Calibri" pitchFamily="34" charset="0"/>
            </a:endParaRPr>
          </a:p>
          <a:p>
            <a:endParaRPr lang="ru-RU" altLang="ru-RU" sz="2000" b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8970963" y="1146175"/>
            <a:ext cx="2887662" cy="400110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000" b="1" dirty="0">
                <a:solidFill>
                  <a:srgbClr val="003300"/>
                </a:solidFill>
                <a:latin typeface="Calibri" pitchFamily="34" charset="0"/>
              </a:rPr>
              <a:t>25 </a:t>
            </a:r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населенных пунктов</a:t>
            </a:r>
          </a:p>
        </p:txBody>
      </p:sp>
      <p:pic>
        <p:nvPicPr>
          <p:cNvPr id="12293" name="Рисунок 5"/>
          <p:cNvPicPr>
            <a:picLocks noChangeAspect="1"/>
          </p:cNvPicPr>
          <p:nvPr/>
        </p:nvPicPr>
        <p:blipFill>
          <a:blip r:embed="rId2"/>
          <a:srcRect b="10464"/>
          <a:stretch>
            <a:fillRect/>
          </a:stretch>
        </p:blipFill>
        <p:spPr bwMode="auto">
          <a:xfrm>
            <a:off x="150813" y="338138"/>
            <a:ext cx="8797925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492125" y="631825"/>
            <a:ext cx="32416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rgbClr val="003300"/>
                </a:solidFill>
                <a:latin typeface="Calibri" pitchFamily="34" charset="0"/>
              </a:rPr>
              <a:t>По данным статистики на 01.01.2022 г.</a:t>
            </a:r>
            <a:endParaRPr lang="ru-RU" altLang="zh-CN" sz="1400" b="1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altLang="ru-RU" sz="2000" b="1" dirty="0">
                <a:latin typeface="Calibri" pitchFamily="34" charset="0"/>
              </a:rPr>
              <a:t>10 852</a:t>
            </a:r>
            <a:r>
              <a:rPr lang="ru-RU" altLang="ru-RU" sz="1400" b="1" dirty="0">
                <a:latin typeface="Calibri" pitchFamily="34" charset="0"/>
              </a:rPr>
              <a:t> человека</a:t>
            </a:r>
            <a:endParaRPr lang="en-US" altLang="ru-RU" sz="1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171450" y="134938"/>
            <a:ext cx="11930063" cy="6469062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4358" name="Rectangle 2"/>
          <p:cNvSpPr>
            <a:spLocks noChangeArrowheads="1"/>
          </p:cNvSpPr>
          <p:nvPr/>
        </p:nvSpPr>
        <p:spPr bwMode="auto">
          <a:xfrm>
            <a:off x="1200150" y="835025"/>
            <a:ext cx="3900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НАСЕЛЕНИЕ </a:t>
            </a:r>
            <a:endParaRPr lang="en-US" altLang="ru-RU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143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5" y="2770188"/>
            <a:ext cx="390048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/>
          </p:cNvPr>
          <p:cNvSpPr/>
          <p:nvPr/>
        </p:nvSpPr>
        <p:spPr>
          <a:xfrm>
            <a:off x="-3502025" y="3121025"/>
            <a:ext cx="1303337" cy="1270000"/>
          </a:xfrm>
          <a:prstGeom prst="rect">
            <a:avLst/>
          </a:prstGeom>
          <a:solidFill>
            <a:srgbClr val="0033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-1893888" y="3121025"/>
            <a:ext cx="1304925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-3502025" y="4637088"/>
            <a:ext cx="1303337" cy="1270000"/>
          </a:xfrm>
          <a:prstGeom prst="rect">
            <a:avLst/>
          </a:prstGeom>
          <a:solidFill>
            <a:srgbClr val="85C27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-1895475" y="4637088"/>
            <a:ext cx="1303337" cy="1270000"/>
          </a:xfrm>
          <a:prstGeom prst="rect">
            <a:avLst/>
          </a:prstGeom>
          <a:solidFill>
            <a:srgbClr val="A7EACB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extLst/>
          </p:cNvPr>
          <p:cNvSpPr/>
          <p:nvPr/>
        </p:nvSpPr>
        <p:spPr>
          <a:xfrm>
            <a:off x="-1254125" y="2184400"/>
            <a:ext cx="639762" cy="663575"/>
          </a:xfrm>
          <a:prstGeom prst="rect">
            <a:avLst/>
          </a:prstGeom>
          <a:solidFill>
            <a:srgbClr val="A77E5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37A3118B-BE49-46C7-B796-2B772C4D7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787152"/>
              </p:ext>
            </p:extLst>
          </p:nvPr>
        </p:nvGraphicFramePr>
        <p:xfrm>
          <a:off x="5468759" y="835025"/>
          <a:ext cx="6264633" cy="522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/>
          </p:cNvPr>
          <p:cNvSpPr/>
          <p:nvPr/>
        </p:nvSpPr>
        <p:spPr>
          <a:xfrm>
            <a:off x="171450" y="134938"/>
            <a:ext cx="11930063" cy="6469062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dirty="0">
                <a:solidFill>
                  <a:srgbClr val="000000"/>
                </a:solidFill>
                <a:cs typeface="Calibri" panose="020F0502020204030204" pitchFamily="34" charset="0"/>
              </a:rPr>
              <a:t>..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4588" y="560388"/>
            <a:ext cx="74041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Правовые акты</a:t>
            </a:r>
            <a:endParaRPr lang="en-US" altLang="ru-RU" sz="2000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2355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1712913"/>
            <a:ext cx="1752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262" y="2094706"/>
            <a:ext cx="1627187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2666" y="2094706"/>
            <a:ext cx="16462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9684" y="1928019"/>
            <a:ext cx="1757362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/>
          </p:cNvPr>
          <p:cNvSpPr/>
          <p:nvPr/>
        </p:nvSpPr>
        <p:spPr>
          <a:xfrm>
            <a:off x="130968" y="194469"/>
            <a:ext cx="11930063" cy="6469062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4588" y="310846"/>
            <a:ext cx="1027066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Доходы бюджета </a:t>
            </a:r>
          </a:p>
          <a:p>
            <a:r>
              <a:rPr lang="ru-RU" altLang="ru-RU" sz="2800" b="1" dirty="0">
                <a:solidFill>
                  <a:srgbClr val="003300"/>
                </a:solidFill>
                <a:latin typeface="Calibri" pitchFamily="34" charset="0"/>
              </a:rPr>
              <a:t>поступающие в бюджет денежные средства</a:t>
            </a:r>
            <a:endParaRPr lang="en-US" altLang="ru-RU" sz="28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95E6E5-8DE6-4F7D-A95D-E3A54CE11148}"/>
              </a:ext>
            </a:extLst>
          </p:cNvPr>
          <p:cNvSpPr/>
          <p:nvPr/>
        </p:nvSpPr>
        <p:spPr>
          <a:xfrm>
            <a:off x="1144588" y="2185396"/>
            <a:ext cx="2822727" cy="839309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Налоговые </a:t>
            </a:r>
          </a:p>
          <a:p>
            <a:pPr algn="ctr"/>
            <a:r>
              <a:rPr lang="ru-RU" sz="2000" b="1" dirty="0">
                <a:solidFill>
                  <a:srgbClr val="003300"/>
                </a:solidFill>
              </a:rPr>
              <a:t>доходы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F1DDF9-0E6C-458B-87C7-5D8A31D43CBC}"/>
              </a:ext>
            </a:extLst>
          </p:cNvPr>
          <p:cNvSpPr/>
          <p:nvPr/>
        </p:nvSpPr>
        <p:spPr>
          <a:xfrm>
            <a:off x="4868556" y="1765741"/>
            <a:ext cx="2822728" cy="839309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Неналоговые </a:t>
            </a:r>
            <a:r>
              <a:rPr lang="ru-RU" sz="2000" b="1" dirty="0">
                <a:solidFill>
                  <a:srgbClr val="003300"/>
                </a:solidFill>
              </a:rPr>
              <a:t>доходы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11FFC3-ECAE-4833-B057-ED4EB699A844}"/>
              </a:ext>
            </a:extLst>
          </p:cNvPr>
          <p:cNvSpPr/>
          <p:nvPr/>
        </p:nvSpPr>
        <p:spPr>
          <a:xfrm>
            <a:off x="8592524" y="2185397"/>
            <a:ext cx="2822727" cy="839308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Безвозмездные </a:t>
            </a:r>
            <a:r>
              <a:rPr lang="ru-RU" sz="2000" b="1" dirty="0">
                <a:solidFill>
                  <a:srgbClr val="003300"/>
                </a:solidFill>
              </a:rPr>
              <a:t>поступления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2F756EF1-A5A0-4920-A93A-A7FA1B06A7F9}"/>
              </a:ext>
            </a:extLst>
          </p:cNvPr>
          <p:cNvSpPr/>
          <p:nvPr/>
        </p:nvSpPr>
        <p:spPr>
          <a:xfrm>
            <a:off x="2309968" y="3185889"/>
            <a:ext cx="484632" cy="978408"/>
          </a:xfrm>
          <a:prstGeom prst="down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73DB510-6109-4670-BE34-A106AA6BC40F}"/>
              </a:ext>
            </a:extLst>
          </p:cNvPr>
          <p:cNvSpPr/>
          <p:nvPr/>
        </p:nvSpPr>
        <p:spPr>
          <a:xfrm>
            <a:off x="6037604" y="2716808"/>
            <a:ext cx="484632" cy="721263"/>
          </a:xfrm>
          <a:prstGeom prst="down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4BF235AE-9309-4024-BEBB-BDD3429D01BB}"/>
              </a:ext>
            </a:extLst>
          </p:cNvPr>
          <p:cNvSpPr/>
          <p:nvPr/>
        </p:nvSpPr>
        <p:spPr>
          <a:xfrm>
            <a:off x="9761572" y="3185889"/>
            <a:ext cx="484632" cy="978408"/>
          </a:xfrm>
          <a:prstGeom prst="down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E935CE-381A-44B3-B060-3763B216F473}"/>
              </a:ext>
            </a:extLst>
          </p:cNvPr>
          <p:cNvSpPr/>
          <p:nvPr/>
        </p:nvSpPr>
        <p:spPr>
          <a:xfrm>
            <a:off x="1140920" y="4297241"/>
            <a:ext cx="2822727" cy="211883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3300"/>
                </a:solidFill>
              </a:rPr>
              <a:t>поступления от налогов и сборов, которые предусмотрены Налоговым кодексом РФ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6AA98C-952A-4254-BB1F-0CC36C91CBFC}"/>
              </a:ext>
            </a:extLst>
          </p:cNvPr>
          <p:cNvSpPr/>
          <p:nvPr/>
        </p:nvSpPr>
        <p:spPr>
          <a:xfrm>
            <a:off x="4622572" y="3481613"/>
            <a:ext cx="3324173" cy="293445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3300"/>
                </a:solidFill>
              </a:rPr>
              <a:t>поступления от уплаты сборов, установленных законодательством РФ, штрафов за нарушение законодательства РФ, от использования и продажи муниципального имущества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35FED7-2558-4439-B7FE-BF3BBA4B09BF}"/>
              </a:ext>
            </a:extLst>
          </p:cNvPr>
          <p:cNvSpPr/>
          <p:nvPr/>
        </p:nvSpPr>
        <p:spPr>
          <a:xfrm>
            <a:off x="8592523" y="4297241"/>
            <a:ext cx="2822727" cy="211882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3300"/>
                </a:solidFill>
              </a:rPr>
              <a:t>поступления от межбюджетных трансфертов, прочих безвозмездных поступлений </a:t>
            </a:r>
          </a:p>
        </p:txBody>
      </p:sp>
    </p:spTree>
    <p:extLst>
      <p:ext uri="{BB962C8B-B14F-4D97-AF65-F5344CB8AC3E}">
        <p14:creationId xmlns:p14="http://schemas.microsoft.com/office/powerpoint/2010/main" val="197855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3" y="195263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50913" y="930275"/>
            <a:ext cx="39941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600" b="1" dirty="0">
                <a:solidFill>
                  <a:srgbClr val="003300"/>
                </a:solidFill>
                <a:latin typeface="Calibri" pitchFamily="34" charset="0"/>
              </a:rPr>
              <a:t>Доходы</a:t>
            </a:r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altLang="ru-RU" sz="3200" b="1" dirty="0">
                <a:solidFill>
                  <a:srgbClr val="003300"/>
                </a:solidFill>
                <a:latin typeface="Calibri" pitchFamily="34" charset="0"/>
              </a:rPr>
              <a:t>бюджета</a:t>
            </a:r>
            <a:endParaRPr lang="en-US" altLang="ru-RU" sz="32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8847138" y="2143125"/>
            <a:ext cx="21494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zh-CN" sz="24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ru-RU" i="1">
              <a:latin typeface="Calibri" pitchFamily="34" charset="0"/>
              <a:ea typeface="等线"/>
              <a:cs typeface="Calibri" pitchFamily="34" charset="0"/>
            </a:endParaRPr>
          </a:p>
        </p:txBody>
      </p:sp>
      <p:sp>
        <p:nvSpPr>
          <p:cNvPr id="15" name="Овал 14">
            <a:extLst/>
          </p:cNvPr>
          <p:cNvSpPr/>
          <p:nvPr/>
        </p:nvSpPr>
        <p:spPr>
          <a:xfrm>
            <a:off x="9013825" y="1793875"/>
            <a:ext cx="1522413" cy="419100"/>
          </a:xfrm>
          <a:prstGeom prst="ellipse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</a:rPr>
              <a:t>Доходы</a:t>
            </a:r>
          </a:p>
        </p:txBody>
      </p:sp>
      <p:graphicFrame>
        <p:nvGraphicFramePr>
          <p:cNvPr id="16" name="Схема 15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156667946"/>
              </p:ext>
            </p:extLst>
          </p:nvPr>
        </p:nvGraphicFramePr>
        <p:xfrm>
          <a:off x="2164917" y="694048"/>
          <a:ext cx="8438606" cy="549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>
            <a:extLst/>
          </p:cNvPr>
          <p:cNvSpPr/>
          <p:nvPr/>
        </p:nvSpPr>
        <p:spPr>
          <a:xfrm>
            <a:off x="317500" y="-1352550"/>
            <a:ext cx="1303338" cy="1270000"/>
          </a:xfrm>
          <a:prstGeom prst="rect">
            <a:avLst/>
          </a:prstGeom>
          <a:solidFill>
            <a:srgbClr val="85C27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7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7263" y="638175"/>
            <a:ext cx="26892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131762" y="195262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15963" y="458788"/>
            <a:ext cx="40227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Налоговые  </a:t>
            </a:r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доходы</a:t>
            </a:r>
            <a:endParaRPr lang="en-US" altLang="ru-RU" sz="3600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2662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825" y="4267200"/>
            <a:ext cx="20129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>
            <a:extLst/>
          </p:cNvPr>
          <p:cNvGraphicFramePr/>
          <p:nvPr/>
        </p:nvGraphicFramePr>
        <p:xfrm>
          <a:off x="2359311" y="564452"/>
          <a:ext cx="10189028" cy="564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9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179513" y="2524125"/>
            <a:ext cx="8239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131763" y="195263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27650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9513" y="2524125"/>
            <a:ext cx="8239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262313"/>
            <a:ext cx="18891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>
            <a:extLst/>
          </p:cNvPr>
          <p:cNvGraphicFramePr/>
          <p:nvPr/>
        </p:nvGraphicFramePr>
        <p:xfrm>
          <a:off x="4433712" y="676466"/>
          <a:ext cx="7033763" cy="572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653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2388" y="1074738"/>
            <a:ext cx="19113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131762" y="195262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28674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9513" y="2524125"/>
            <a:ext cx="8239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94" y="4688793"/>
            <a:ext cx="1048605" cy="160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D5A3665-CF9C-4CEF-BBE3-550717BBF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33" y="458327"/>
            <a:ext cx="1075930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6600" b="1" dirty="0">
                <a:solidFill>
                  <a:srgbClr val="003300"/>
                </a:solidFill>
                <a:latin typeface="Calibri" pitchFamily="34" charset="0"/>
              </a:rPr>
              <a:t>Безвозмездные </a:t>
            </a:r>
            <a:r>
              <a:rPr lang="ru-RU" altLang="ru-RU" sz="3200" b="1" dirty="0">
                <a:solidFill>
                  <a:srgbClr val="003300"/>
                </a:solidFill>
                <a:latin typeface="Calibri" pitchFamily="34" charset="0"/>
              </a:rPr>
              <a:t>поступления </a:t>
            </a:r>
          </a:p>
          <a:p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это бюджетные средства, передаваемые из бюджета одного уровня бюджету другого уровня</a:t>
            </a:r>
            <a:endParaRPr lang="en-US" altLang="ru-RU" sz="20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B64734-5428-43A8-ACA7-0335126390A4}"/>
              </a:ext>
            </a:extLst>
          </p:cNvPr>
          <p:cNvSpPr/>
          <p:nvPr/>
        </p:nvSpPr>
        <p:spPr>
          <a:xfrm>
            <a:off x="773933" y="2315934"/>
            <a:ext cx="2367473" cy="2144976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/>
            <a:r>
              <a:rPr lang="ru-RU" sz="3200" b="1" dirty="0">
                <a:solidFill>
                  <a:srgbClr val="003300"/>
                </a:solidFill>
              </a:rPr>
              <a:t>Дотации</a:t>
            </a:r>
            <a:r>
              <a:rPr lang="ru-RU" dirty="0">
                <a:solidFill>
                  <a:srgbClr val="003300"/>
                </a:solidFill>
              </a:rPr>
              <a:t> предоставляются в виде финансовой помощи и целевого назначения не имеют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500BB9-1785-4167-A146-8B05CE680DDA}"/>
              </a:ext>
            </a:extLst>
          </p:cNvPr>
          <p:cNvSpPr/>
          <p:nvPr/>
        </p:nvSpPr>
        <p:spPr>
          <a:xfrm>
            <a:off x="3333441" y="2326109"/>
            <a:ext cx="2339675" cy="2380793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/>
            <a:r>
              <a:rPr lang="ru-RU" sz="3200" b="1" dirty="0">
                <a:solidFill>
                  <a:srgbClr val="003300"/>
                </a:solidFill>
              </a:rPr>
              <a:t>Субсидии</a:t>
            </a:r>
            <a:r>
              <a:rPr lang="ru-RU" sz="2000" dirty="0">
                <a:solidFill>
                  <a:srgbClr val="003300"/>
                </a:solidFill>
              </a:rPr>
              <a:t> предоставляются на определенные цели на условиях </a:t>
            </a:r>
            <a:r>
              <a:rPr lang="ru-RU" sz="2000" dirty="0" err="1">
                <a:solidFill>
                  <a:srgbClr val="003300"/>
                </a:solidFill>
              </a:rPr>
              <a:t>софинансирования</a:t>
            </a:r>
            <a:r>
              <a:rPr lang="ru-RU" sz="2000" dirty="0">
                <a:solidFill>
                  <a:srgbClr val="003300"/>
                </a:solidFill>
              </a:rPr>
              <a:t> расходов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B8F54D-059C-4AB0-B74A-8600B2846378}"/>
              </a:ext>
            </a:extLst>
          </p:cNvPr>
          <p:cNvSpPr/>
          <p:nvPr/>
        </p:nvSpPr>
        <p:spPr>
          <a:xfrm>
            <a:off x="5901061" y="2326110"/>
            <a:ext cx="2521974" cy="2729995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/>
            <a:endParaRPr lang="ru-RU" sz="1000" b="1" dirty="0">
              <a:solidFill>
                <a:srgbClr val="003300"/>
              </a:solidFill>
            </a:endParaRPr>
          </a:p>
          <a:p>
            <a:pPr marL="0" lvl="0"/>
            <a:r>
              <a:rPr lang="ru-RU" sz="3200" b="1" dirty="0">
                <a:solidFill>
                  <a:srgbClr val="003300"/>
                </a:solidFill>
              </a:rPr>
              <a:t>Субвенции</a:t>
            </a:r>
            <a:r>
              <a:rPr lang="ru-RU" sz="3200" dirty="0">
                <a:solidFill>
                  <a:srgbClr val="003300"/>
                </a:solidFill>
              </a:rPr>
              <a:t> </a:t>
            </a:r>
            <a:r>
              <a:rPr lang="ru-RU" sz="2000" dirty="0">
                <a:solidFill>
                  <a:srgbClr val="003300"/>
                </a:solidFill>
              </a:rPr>
              <a:t>предоставляются на исполнение полномочий Российской Федерации или субъекта Российской Федерации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74A5AD-E979-4673-A7EE-B4C0542852AB}"/>
              </a:ext>
            </a:extLst>
          </p:cNvPr>
          <p:cNvSpPr/>
          <p:nvPr/>
        </p:nvSpPr>
        <p:spPr>
          <a:xfrm>
            <a:off x="8623183" y="2326110"/>
            <a:ext cx="3209109" cy="3053512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/>
            <a:r>
              <a:rPr lang="ru-RU" sz="3200" b="1" dirty="0">
                <a:solidFill>
                  <a:srgbClr val="003300"/>
                </a:solidFill>
              </a:rPr>
              <a:t>Иные межбюджетные трансферты </a:t>
            </a:r>
            <a:r>
              <a:rPr lang="ru-RU" sz="2000" dirty="0">
                <a:solidFill>
                  <a:srgbClr val="003300"/>
                </a:solidFill>
              </a:rPr>
              <a:t>предоставляются на исполнение районом своих полномочий в случаях, предусмотренных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/>
          </p:cNvPr>
          <p:cNvSpPr/>
          <p:nvPr/>
        </p:nvSpPr>
        <p:spPr>
          <a:xfrm>
            <a:off x="344488" y="276225"/>
            <a:ext cx="11847512" cy="64135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62025" y="619125"/>
            <a:ext cx="8115299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003300"/>
                </a:solidFill>
                <a:latin typeface="+mn-lt"/>
                <a:cs typeface="Calibri" pitchFamily="34" charset="0"/>
              </a:rPr>
              <a:t>Уважаемые жители Зырянского района!</a:t>
            </a:r>
          </a:p>
          <a:p>
            <a:endParaRPr lang="ru-RU" altLang="ru-RU" dirty="0">
              <a:latin typeface="+mn-lt"/>
              <a:ea typeface="等线"/>
              <a:cs typeface="Calibri" pitchFamily="34" charset="0"/>
            </a:endParaRPr>
          </a:p>
          <a:p>
            <a:pPr algn="just"/>
            <a:r>
              <a:rPr lang="ru-RU" dirty="0">
                <a:solidFill>
                  <a:srgbClr val="003300"/>
                </a:solidFill>
                <a:latin typeface="+mn-lt"/>
              </a:rPr>
              <a:t>        </a:t>
            </a:r>
            <a:r>
              <a:rPr lang="ru-RU" sz="2000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altLang="ru-RU" sz="1600" b="1" dirty="0">
                <a:solidFill>
                  <a:srgbClr val="003300"/>
                </a:solidFill>
                <a:latin typeface="+mn-lt"/>
              </a:rPr>
              <a:t>Одной из ключевых задач бюджетной политики является обеспечение прозрачности и открытости бюджетного процесса. На официальном сайте Администрации Зырянского района размещена информация о плановых показателях бюджета Зырянского района и его исполнении доступна для всех заинтересованных пользователей. Для привлечения большого количества граждан Зырянского района к участию в обсуждении вопросов формирования и исполнения бюджета разработан «Бюджет для граждан». </a:t>
            </a:r>
            <a:endParaRPr lang="en-US" altLang="ru-RU" sz="1600" b="1" dirty="0">
              <a:solidFill>
                <a:srgbClr val="003300"/>
              </a:solidFill>
              <a:latin typeface="+mn-lt"/>
            </a:endParaRPr>
          </a:p>
          <a:p>
            <a:r>
              <a:rPr lang="ru-RU" altLang="ru-RU" sz="1600" b="1" dirty="0">
                <a:solidFill>
                  <a:srgbClr val="003300"/>
                </a:solidFill>
                <a:latin typeface="+mn-lt"/>
              </a:rPr>
              <a:t>        «Бюджет для граждан» знакомит граждан с основными характеристиками бюджета Зырянского района и результатами его исполнения, а также указывает цели, задачи и приоритетные направления бюджетной и налоговой политики Зырянского района.</a:t>
            </a:r>
          </a:p>
          <a:p>
            <a:pPr algn="just"/>
            <a:r>
              <a:rPr lang="ru-RU" altLang="ru-RU" sz="1600" b="1" dirty="0">
                <a:solidFill>
                  <a:srgbClr val="003300"/>
                </a:solidFill>
                <a:latin typeface="+mn-lt"/>
              </a:rPr>
              <a:t>       «Бюджет для граждан» разрабатывается в целях ознакомления граждан с основными положениями бюджета Зырянского района в доступной форме для широкого круга заинтересованных лиц.</a:t>
            </a:r>
          </a:p>
          <a:p>
            <a:endParaRPr lang="ru-RU" altLang="ru-RU" sz="1600" b="1" dirty="0">
              <a:solidFill>
                <a:srgbClr val="003300"/>
              </a:solidFill>
              <a:latin typeface="+mn-lt"/>
            </a:endParaRPr>
          </a:p>
          <a:p>
            <a:endParaRPr lang="ru-RU" altLang="ru-RU" sz="1600" b="1" dirty="0">
              <a:solidFill>
                <a:srgbClr val="003300"/>
              </a:solidFill>
              <a:latin typeface="+mn-lt"/>
            </a:endParaRPr>
          </a:p>
          <a:p>
            <a:r>
              <a:rPr lang="ru-RU" altLang="ru-RU" sz="1600" b="1" dirty="0">
                <a:solidFill>
                  <a:srgbClr val="003300"/>
                </a:solidFill>
                <a:latin typeface="+mn-lt"/>
              </a:rPr>
              <a:t>С уважением, Глава Зырянского района </a:t>
            </a:r>
          </a:p>
          <a:p>
            <a:pPr algn="just"/>
            <a:endParaRPr lang="ru-RU" altLang="ru-RU" sz="2000" dirty="0">
              <a:solidFill>
                <a:srgbClr val="FF0000"/>
              </a:solidFill>
              <a:latin typeface="+mn-lt"/>
              <a:ea typeface="等线"/>
              <a:cs typeface="Calibri" pitchFamily="34" charset="0"/>
            </a:endParaRPr>
          </a:p>
        </p:txBody>
      </p:sp>
      <p:pic>
        <p:nvPicPr>
          <p:cNvPr id="614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038" y="358775"/>
            <a:ext cx="2420937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1038" y="4014788"/>
            <a:ext cx="2420937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55344" y="97538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3300"/>
              </a:solidFill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419" y="296399"/>
            <a:ext cx="1081788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3300"/>
                </a:solidFill>
                <a:latin typeface="+mn-lt"/>
              </a:rPr>
              <a:t>Источники финансирования дефицита бюджета</a:t>
            </a:r>
            <a:endParaRPr lang="en-US" altLang="ru-RU" sz="3600" b="1" dirty="0">
              <a:solidFill>
                <a:srgbClr val="003300"/>
              </a:solidFill>
              <a:latin typeface="+mn-lt"/>
            </a:endParaRPr>
          </a:p>
          <a:p>
            <a:pPr lvl="0" algn="ctr"/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В процессе принятия и исполнения бюджета большое значение </a:t>
            </a:r>
          </a:p>
          <a:p>
            <a:pPr lvl="0" algn="ctr"/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имеет сбалансированность доходов и расходов. </a:t>
            </a:r>
          </a:p>
          <a:p>
            <a:pPr lvl="0" algn="ctr"/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Если доходы превышают расходы, то возникает </a:t>
            </a:r>
            <a:r>
              <a:rPr lang="ru-RU" altLang="ru-RU" sz="2000" i="1" u="sng" dirty="0">
                <a:solidFill>
                  <a:srgbClr val="003300"/>
                </a:solidFill>
                <a:latin typeface="+mn-lt"/>
                <a:cs typeface="+mn-cs"/>
              </a:rPr>
              <a:t>профицит</a:t>
            </a:r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. </a:t>
            </a:r>
          </a:p>
          <a:p>
            <a:pPr lvl="0" algn="ctr"/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Если расходы превышают доходы, то возникает </a:t>
            </a:r>
            <a:r>
              <a:rPr lang="ru-RU" altLang="ru-RU" sz="2000" i="1" u="sng" dirty="0">
                <a:solidFill>
                  <a:srgbClr val="003300"/>
                </a:solidFill>
                <a:latin typeface="+mn-lt"/>
                <a:cs typeface="+mn-cs"/>
              </a:rPr>
              <a:t>дефицит</a:t>
            </a:r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.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5C4ED-4549-43BE-A00B-E3FC891E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6506" y="5340128"/>
            <a:ext cx="12001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DEA91A-40E3-4E24-BFE6-66D64C6A0101}"/>
              </a:ext>
            </a:extLst>
          </p:cNvPr>
          <p:cNvSpPr/>
          <p:nvPr/>
        </p:nvSpPr>
        <p:spPr>
          <a:xfrm>
            <a:off x="864533" y="3006894"/>
            <a:ext cx="2233509" cy="2333233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u="sng" dirty="0">
                <a:solidFill>
                  <a:srgbClr val="003300"/>
                </a:solidFill>
              </a:rPr>
              <a:t>Кредиты,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полученные от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кредитных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организаций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567622-FC07-4B91-8027-36D151C02761}"/>
              </a:ext>
            </a:extLst>
          </p:cNvPr>
          <p:cNvSpPr/>
          <p:nvPr/>
        </p:nvSpPr>
        <p:spPr>
          <a:xfrm>
            <a:off x="3384364" y="3006895"/>
            <a:ext cx="2398341" cy="2333233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u="sng" dirty="0">
                <a:solidFill>
                  <a:srgbClr val="003300"/>
                </a:solidFill>
              </a:rPr>
              <a:t>Бюджетные кредиты,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полученные от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бюджетов других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уровней бюджетной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системы РФ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1F8455-1461-4EE3-AF03-3B337F502E6C}"/>
              </a:ext>
            </a:extLst>
          </p:cNvPr>
          <p:cNvSpPr/>
          <p:nvPr/>
        </p:nvSpPr>
        <p:spPr>
          <a:xfrm>
            <a:off x="5958341" y="3006896"/>
            <a:ext cx="2453309" cy="2333232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u="sng" dirty="0">
                <a:solidFill>
                  <a:srgbClr val="003300"/>
                </a:solidFill>
              </a:rPr>
              <a:t>Муниципальные займы,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осуществляется путем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 выпуска ценных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бумаг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4FEC8A-C48C-4025-9E0B-CC0203A045F9}"/>
              </a:ext>
            </a:extLst>
          </p:cNvPr>
          <p:cNvSpPr/>
          <p:nvPr/>
        </p:nvSpPr>
        <p:spPr>
          <a:xfrm>
            <a:off x="8587286" y="3006896"/>
            <a:ext cx="2467401" cy="2333232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u="sng" dirty="0">
                <a:solidFill>
                  <a:srgbClr val="003300"/>
                </a:solidFill>
              </a:rPr>
              <a:t>Изменение остатков,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на счетах по учету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средств местного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бюджета 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F23FDF5-8628-4744-B20C-38ACEADC9838}"/>
              </a:ext>
            </a:extLst>
          </p:cNvPr>
          <p:cNvSpPr>
            <a:spLocks/>
          </p:cNvSpPr>
          <p:nvPr/>
        </p:nvSpPr>
        <p:spPr bwMode="auto">
          <a:xfrm rot="5400000">
            <a:off x="4362464" y="2431865"/>
            <a:ext cx="504825" cy="6477000"/>
          </a:xfrm>
          <a:prstGeom prst="rightBrace">
            <a:avLst>
              <a:gd name="adj1" fmla="val 10691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F5B5920-9BFC-4685-ACB6-63403A4DC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33" y="2074459"/>
            <a:ext cx="102975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600" b="1" i="1" dirty="0">
                <a:solidFill>
                  <a:srgbClr val="003300"/>
                </a:solidFill>
                <a:latin typeface="+mn-lt"/>
                <a:cs typeface="+mn-cs"/>
              </a:rPr>
              <a:t>Источники финансирования дефицита бюджета района</a:t>
            </a:r>
            <a:endParaRPr lang="ru-RU" altLang="zh-CN" dirty="0">
              <a:solidFill>
                <a:srgbClr val="003300"/>
              </a:solidFill>
              <a:latin typeface="+mn-lt"/>
              <a:cs typeface="Calibri" panose="020F0502020204030204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2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8BCEA5-7300-4527-838A-8809BF7AD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299" y="6000603"/>
            <a:ext cx="7183351" cy="504826"/>
          </a:xfrm>
          <a:prstGeom prst="actionButtonBlank">
            <a:avLst/>
          </a:prstGeom>
          <a:solidFill>
            <a:srgbClr val="85C27F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b="1" u="sng" dirty="0">
                <a:solidFill>
                  <a:srgbClr val="003300"/>
                </a:solidFill>
                <a:latin typeface="+mn-lt"/>
              </a:rPr>
              <a:t>Муниципальный долг</a:t>
            </a:r>
            <a:r>
              <a:rPr lang="ru-RU" altLang="ru-RU" sz="1600" b="1" i="1" dirty="0">
                <a:solidFill>
                  <a:srgbClr val="003300"/>
                </a:solidFill>
                <a:latin typeface="+mn-lt"/>
              </a:rPr>
              <a:t>, </a:t>
            </a:r>
          </a:p>
          <a:p>
            <a:pPr algn="ctr"/>
            <a:r>
              <a:rPr lang="ru-RU" altLang="ru-RU" sz="1600" b="1" i="1" dirty="0">
                <a:solidFill>
                  <a:srgbClr val="003300"/>
                </a:solidFill>
                <a:latin typeface="+mn-lt"/>
              </a:rPr>
              <a:t>совокупность долговых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380990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2" y="195262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419" y="296399"/>
            <a:ext cx="1029755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Основные характеристики </a:t>
            </a:r>
          </a:p>
          <a:p>
            <a:r>
              <a:rPr lang="ru-RU" altLang="ru-RU" sz="3000" b="1" dirty="0">
                <a:solidFill>
                  <a:srgbClr val="003300"/>
                </a:solidFill>
                <a:latin typeface="Calibri" pitchFamily="34" charset="0"/>
              </a:rPr>
              <a:t>бюджета на 2023 – 2025 годы</a:t>
            </a:r>
            <a:endParaRPr lang="en-US" altLang="ru-RU" sz="30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5C4ED-4549-43BE-A00B-E3FC891E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5174" y="5629285"/>
            <a:ext cx="1019131" cy="101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45D6FB92-4DA1-47D8-BFE3-0325E4996995}"/>
              </a:ext>
            </a:extLst>
          </p:cNvPr>
          <p:cNvSpPr/>
          <p:nvPr/>
        </p:nvSpPr>
        <p:spPr>
          <a:xfrm>
            <a:off x="969169" y="2553316"/>
            <a:ext cx="2404074" cy="1107831"/>
          </a:xfrm>
          <a:prstGeom prst="right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Доходы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8DD06F-B8F2-46EE-9AFF-2A58A03CA0E6}"/>
              </a:ext>
            </a:extLst>
          </p:cNvPr>
          <p:cNvSpPr/>
          <p:nvPr/>
        </p:nvSpPr>
        <p:spPr>
          <a:xfrm>
            <a:off x="317500" y="-1352550"/>
            <a:ext cx="1303338" cy="1270000"/>
          </a:xfrm>
          <a:prstGeom prst="rect">
            <a:avLst/>
          </a:prstGeom>
          <a:solidFill>
            <a:srgbClr val="85C27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23A0E85-C738-4B4A-A769-F213A1AB78C5}"/>
              </a:ext>
            </a:extLst>
          </p:cNvPr>
          <p:cNvSpPr/>
          <p:nvPr/>
        </p:nvSpPr>
        <p:spPr>
          <a:xfrm>
            <a:off x="995803" y="3761760"/>
            <a:ext cx="2377440" cy="1078400"/>
          </a:xfrm>
          <a:prstGeom prst="right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Расходы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EB228627-B638-4041-AE62-0C2F8657ADF6}"/>
              </a:ext>
            </a:extLst>
          </p:cNvPr>
          <p:cNvSpPr/>
          <p:nvPr/>
        </p:nvSpPr>
        <p:spPr>
          <a:xfrm>
            <a:off x="969169" y="4940773"/>
            <a:ext cx="2404074" cy="1035746"/>
          </a:xfrm>
          <a:prstGeom prst="right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Профицит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46AFF90-1303-4C9B-B34F-250518E245DF}"/>
              </a:ext>
            </a:extLst>
          </p:cNvPr>
          <p:cNvSpPr/>
          <p:nvPr/>
        </p:nvSpPr>
        <p:spPr>
          <a:xfrm>
            <a:off x="4034484" y="1791277"/>
            <a:ext cx="2077332" cy="723232"/>
          </a:xfrm>
          <a:prstGeom prst="round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2023 год</a:t>
            </a:r>
            <a:r>
              <a:rPr lang="ru-RU" sz="2400" dirty="0">
                <a:solidFill>
                  <a:srgbClr val="003300"/>
                </a:solidFill>
              </a:rPr>
              <a:t>,     </a:t>
            </a:r>
            <a:r>
              <a:rPr lang="ru-RU" sz="1600" dirty="0">
                <a:solidFill>
                  <a:srgbClr val="003300"/>
                </a:solidFill>
              </a:rPr>
              <a:t>тыс. рублей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BC844B8-5BE3-4F9F-BF94-586A27A05ED7}"/>
              </a:ext>
            </a:extLst>
          </p:cNvPr>
          <p:cNvSpPr/>
          <p:nvPr/>
        </p:nvSpPr>
        <p:spPr>
          <a:xfrm>
            <a:off x="6505178" y="1791277"/>
            <a:ext cx="2077332" cy="723232"/>
          </a:xfrm>
          <a:prstGeom prst="round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2024 год</a:t>
            </a:r>
            <a:r>
              <a:rPr lang="ru-RU" sz="2400" dirty="0">
                <a:solidFill>
                  <a:srgbClr val="003300"/>
                </a:solidFill>
              </a:rPr>
              <a:t>, </a:t>
            </a:r>
          </a:p>
          <a:p>
            <a:pPr algn="ctr"/>
            <a:r>
              <a:rPr lang="ru-RU" sz="1600" dirty="0">
                <a:solidFill>
                  <a:srgbClr val="003300"/>
                </a:solidFill>
              </a:rPr>
              <a:t>тыс. рублей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9DFA825-80E3-4015-9677-ED73EDF1AABF}"/>
              </a:ext>
            </a:extLst>
          </p:cNvPr>
          <p:cNvSpPr/>
          <p:nvPr/>
        </p:nvSpPr>
        <p:spPr>
          <a:xfrm>
            <a:off x="8975872" y="1791277"/>
            <a:ext cx="2077332" cy="723232"/>
          </a:xfrm>
          <a:prstGeom prst="round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2025</a:t>
            </a:r>
            <a:r>
              <a:rPr lang="ru-RU" sz="2400" dirty="0">
                <a:solidFill>
                  <a:srgbClr val="003300"/>
                </a:solidFill>
              </a:rPr>
              <a:t> год, </a:t>
            </a:r>
          </a:p>
          <a:p>
            <a:pPr algn="ctr"/>
            <a:r>
              <a:rPr lang="ru-RU" sz="1600" dirty="0">
                <a:solidFill>
                  <a:srgbClr val="003300"/>
                </a:solidFill>
              </a:rPr>
              <a:t>тыс. рублей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95C5436-FDC0-4038-BC62-B4072F82CF20}"/>
              </a:ext>
            </a:extLst>
          </p:cNvPr>
          <p:cNvSpPr/>
          <p:nvPr/>
        </p:nvSpPr>
        <p:spPr>
          <a:xfrm>
            <a:off x="4034484" y="2763012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729 767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DC18842-E482-46F3-A18B-22DE8A5D30B7}"/>
              </a:ext>
            </a:extLst>
          </p:cNvPr>
          <p:cNvSpPr/>
          <p:nvPr/>
        </p:nvSpPr>
        <p:spPr>
          <a:xfrm>
            <a:off x="6505178" y="2760816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533 196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5D5FEE0-576D-466C-B0BB-A06DB4DA8E68}"/>
              </a:ext>
            </a:extLst>
          </p:cNvPr>
          <p:cNvSpPr/>
          <p:nvPr/>
        </p:nvSpPr>
        <p:spPr>
          <a:xfrm>
            <a:off x="8975872" y="2760816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537 342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2689F2D-A412-4525-972C-95EA647D75A0}"/>
              </a:ext>
            </a:extLst>
          </p:cNvPr>
          <p:cNvSpPr/>
          <p:nvPr/>
        </p:nvSpPr>
        <p:spPr>
          <a:xfrm>
            <a:off x="4034484" y="3939344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729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>
                <a:solidFill>
                  <a:srgbClr val="003300"/>
                </a:solidFill>
              </a:rPr>
              <a:t>767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91D7081-9DA1-49C2-AADC-32CFE4BE8647}"/>
              </a:ext>
            </a:extLst>
          </p:cNvPr>
          <p:cNvSpPr/>
          <p:nvPr/>
        </p:nvSpPr>
        <p:spPr>
          <a:xfrm>
            <a:off x="6505178" y="3939344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533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>
                <a:solidFill>
                  <a:srgbClr val="003300"/>
                </a:solidFill>
              </a:rPr>
              <a:t>196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A65DF43-AB66-4EF3-B4C6-EA15A1229616}"/>
              </a:ext>
            </a:extLst>
          </p:cNvPr>
          <p:cNvSpPr/>
          <p:nvPr/>
        </p:nvSpPr>
        <p:spPr>
          <a:xfrm>
            <a:off x="8975638" y="3964727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537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>
                <a:solidFill>
                  <a:srgbClr val="003300"/>
                </a:solidFill>
              </a:rPr>
              <a:t>342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76739E3-40F8-408F-820F-68A7365A89F9}"/>
              </a:ext>
            </a:extLst>
          </p:cNvPr>
          <p:cNvSpPr/>
          <p:nvPr/>
        </p:nvSpPr>
        <p:spPr>
          <a:xfrm>
            <a:off x="4034484" y="5095365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0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BF05EED-2EDD-4767-ADA2-52A274BC5586}"/>
              </a:ext>
            </a:extLst>
          </p:cNvPr>
          <p:cNvSpPr/>
          <p:nvPr/>
        </p:nvSpPr>
        <p:spPr>
          <a:xfrm>
            <a:off x="6505178" y="5084158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0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A5FFB9E-0CD1-41BA-835F-DC231BE7AE85}"/>
              </a:ext>
            </a:extLst>
          </p:cNvPr>
          <p:cNvSpPr/>
          <p:nvPr/>
        </p:nvSpPr>
        <p:spPr>
          <a:xfrm>
            <a:off x="8975638" y="5095388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0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24D0C0A-6EB9-4627-8D27-00FC2ABAB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495" y="5955915"/>
            <a:ext cx="661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300"/>
                </a:solidFill>
                <a:latin typeface="Calibri" pitchFamily="34" charset="0"/>
              </a:rPr>
              <a:t>Структура КОНСОЛИДИРОВАННОГО бюджета муниципального образования «Зырянский район»</a:t>
            </a:r>
            <a:endParaRPr lang="en-US" altLang="ru-RU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39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3" y="195263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90589" y="363537"/>
            <a:ext cx="8194418" cy="133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Структура доходов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altLang="ru-RU" sz="2400" b="1" dirty="0">
                <a:solidFill>
                  <a:srgbClr val="003300"/>
                </a:solidFill>
                <a:latin typeface="Calibri" pitchFamily="34" charset="0"/>
              </a:rPr>
              <a:t>консолидированного бюджета на 2023 – 2025 годы</a:t>
            </a:r>
            <a:endParaRPr lang="en-US" altLang="ru-RU" sz="1400" i="1" dirty="0">
              <a:latin typeface="Calibri" pitchFamily="34" charset="0"/>
            </a:endParaRPr>
          </a:p>
        </p:txBody>
      </p:sp>
      <p:pic>
        <p:nvPicPr>
          <p:cNvPr id="5" name="Рисунок 13" descr="Диаграмма с подъемом со сплошной заливкой">
            <a:extLst>
              <a:ext uri="{FF2B5EF4-FFF2-40B4-BE49-F238E27FC236}">
                <a16:creationId xmlns:a16="http://schemas.microsoft.com/office/drawing/2014/main" id="{D9B9160D-63CF-4C6C-B9D8-E2EE39B729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045" y="-1656684"/>
            <a:ext cx="1178540" cy="117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A7333B-1837-404F-85B6-EB924DF9960B}"/>
              </a:ext>
            </a:extLst>
          </p:cNvPr>
          <p:cNvSpPr/>
          <p:nvPr/>
        </p:nvSpPr>
        <p:spPr>
          <a:xfrm>
            <a:off x="6583363" y="-1506538"/>
            <a:ext cx="1303337" cy="1270000"/>
          </a:xfrm>
          <a:prstGeom prst="rect">
            <a:avLst/>
          </a:prstGeom>
          <a:solidFill>
            <a:srgbClr val="85C27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FE006A4-84BC-469A-A4C4-4B507A1C9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08964"/>
              </p:ext>
            </p:extLst>
          </p:nvPr>
        </p:nvGraphicFramePr>
        <p:xfrm>
          <a:off x="1007806" y="1864338"/>
          <a:ext cx="10176387" cy="4532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1691">
                  <a:extLst>
                    <a:ext uri="{9D8B030D-6E8A-4147-A177-3AD203B41FA5}">
                      <a16:colId xmlns:a16="http://schemas.microsoft.com/office/drawing/2014/main" val="204548132"/>
                    </a:ext>
                  </a:extLst>
                </a:gridCol>
                <a:gridCol w="1814051">
                  <a:extLst>
                    <a:ext uri="{9D8B030D-6E8A-4147-A177-3AD203B41FA5}">
                      <a16:colId xmlns:a16="http://schemas.microsoft.com/office/drawing/2014/main" val="2231173431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val="4042158893"/>
                    </a:ext>
                  </a:extLst>
                </a:gridCol>
                <a:gridCol w="1918631">
                  <a:extLst>
                    <a:ext uri="{9D8B030D-6E8A-4147-A177-3AD203B41FA5}">
                      <a16:colId xmlns:a16="http://schemas.microsoft.com/office/drawing/2014/main" val="1856961461"/>
                    </a:ext>
                  </a:extLst>
                </a:gridCol>
                <a:gridCol w="1665227">
                  <a:extLst>
                    <a:ext uri="{9D8B030D-6E8A-4147-A177-3AD203B41FA5}">
                      <a16:colId xmlns:a16="http://schemas.microsoft.com/office/drawing/2014/main" val="2918732506"/>
                    </a:ext>
                  </a:extLst>
                </a:gridCol>
              </a:tblGrid>
              <a:tr h="61850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Наименование доходов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2023 год, </a:t>
                      </a:r>
                      <a:r>
                        <a:rPr lang="ru-RU" sz="1800" b="1" u="none" strike="noStrike" dirty="0" err="1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тыс.рублей</a:t>
                      </a:r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Удельный вес,%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2024 год, </a:t>
                      </a:r>
                      <a:r>
                        <a:rPr lang="ru-RU" sz="1800" b="1" u="none" strike="noStrike" dirty="0" err="1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тыс.рублей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2025 год, </a:t>
                      </a:r>
                      <a:r>
                        <a:rPr lang="ru-RU" sz="1800" b="1" u="none" strike="noStrike" dirty="0" err="1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тыс.рублей</a:t>
                      </a:r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20583"/>
                  </a:ext>
                </a:extLst>
              </a:tr>
              <a:tr h="399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Собственные доходы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78 733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10,8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81 556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84 164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7475"/>
                  </a:ext>
                </a:extLst>
              </a:tr>
              <a:tr h="399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Налоговые доходы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65 582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68 358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70 900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06963"/>
                  </a:ext>
                </a:extLst>
              </a:tr>
              <a:tr h="399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Неналоговые доходы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13 151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13 198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13 264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001480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Безвозмездные поступления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651 034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89,2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451 640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453 178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72320"/>
                  </a:ext>
                </a:extLst>
              </a:tr>
              <a:tr h="399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Дотации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109 856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15,1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90 606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92 101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695288"/>
                  </a:ext>
                </a:extLst>
              </a:tr>
              <a:tr h="399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Субсидии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234 414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32,1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54 376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54 376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11560"/>
                  </a:ext>
                </a:extLst>
              </a:tr>
              <a:tr h="399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Субвенции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303 407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41,6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303 302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303 345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518405"/>
                  </a:ext>
                </a:extLst>
              </a:tr>
              <a:tr h="405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Иные межбюджетные трансферты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3 357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3 356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3 356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211973"/>
                  </a:ext>
                </a:extLst>
              </a:tr>
              <a:tr h="399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729 767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533 196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537 342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5603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0" y="253284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008473" y="-1653471"/>
            <a:ext cx="1303337" cy="1270000"/>
          </a:xfrm>
          <a:prstGeom prst="rect">
            <a:avLst/>
          </a:prstGeom>
          <a:solidFill>
            <a:srgbClr val="85C27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EE09781-CBF9-47B9-A5D8-012F803B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6" y="307889"/>
            <a:ext cx="102975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Основные характеристики </a:t>
            </a:r>
          </a:p>
          <a:p>
            <a:r>
              <a:rPr lang="ru-RU" altLang="ru-RU" sz="3000" b="1" dirty="0">
                <a:solidFill>
                  <a:srgbClr val="003300"/>
                </a:solidFill>
                <a:latin typeface="Calibri" pitchFamily="34" charset="0"/>
              </a:rPr>
              <a:t>бюджета на 2023 – 2025 годы</a:t>
            </a:r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0132EFA-15C0-4F44-A5A7-B076A32B4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6" y="6016406"/>
            <a:ext cx="6614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300"/>
                </a:solidFill>
                <a:latin typeface="Calibri" pitchFamily="34" charset="0"/>
              </a:rPr>
              <a:t>Структура бюджета РАЙОНА</a:t>
            </a:r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C9AD3A-7C1F-4106-970E-AF909226ABBA}"/>
              </a:ext>
            </a:extLst>
          </p:cNvPr>
          <p:cNvSpPr/>
          <p:nvPr/>
        </p:nvSpPr>
        <p:spPr>
          <a:xfrm>
            <a:off x="860989" y="2027953"/>
            <a:ext cx="3342302" cy="2662093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ДОХОДЫ</a:t>
            </a:r>
          </a:p>
          <a:p>
            <a:pPr algn="ctr"/>
            <a:endParaRPr lang="ru-RU" sz="1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2023 ГОД – 712 956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2024 ГОД – 514 220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2025 ГОД – 517 122</a:t>
            </a:r>
          </a:p>
          <a:p>
            <a:pPr algn="ctr"/>
            <a:r>
              <a:rPr lang="ru-RU" sz="1600" dirty="0" err="1">
                <a:solidFill>
                  <a:srgbClr val="003300"/>
                </a:solidFill>
              </a:rPr>
              <a:t>тыс.рублей</a:t>
            </a:r>
            <a:endParaRPr lang="ru-RU" sz="1600" dirty="0">
              <a:solidFill>
                <a:srgbClr val="003300"/>
              </a:solidFill>
            </a:endParaRPr>
          </a:p>
          <a:p>
            <a:pPr algn="ctr"/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37CF8DD-6A88-4DC1-BACF-C548EA39E2F0}"/>
              </a:ext>
            </a:extLst>
          </p:cNvPr>
          <p:cNvSpPr/>
          <p:nvPr/>
        </p:nvSpPr>
        <p:spPr>
          <a:xfrm>
            <a:off x="7983534" y="2027953"/>
            <a:ext cx="3475037" cy="2662093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РАСХОДЫ</a:t>
            </a:r>
          </a:p>
          <a:p>
            <a:pPr algn="ctr"/>
            <a:endParaRPr lang="ru-RU" sz="1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2023 ГОД – 712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>
                <a:solidFill>
                  <a:srgbClr val="003300"/>
                </a:solidFill>
              </a:rPr>
              <a:t>956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2024 ГОД – 514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>
                <a:solidFill>
                  <a:srgbClr val="003300"/>
                </a:solidFill>
              </a:rPr>
              <a:t>220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2025 ГОД – 517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>
                <a:solidFill>
                  <a:srgbClr val="003300"/>
                </a:solidFill>
              </a:rPr>
              <a:t>122</a:t>
            </a:r>
          </a:p>
          <a:p>
            <a:pPr algn="ctr"/>
            <a:r>
              <a:rPr lang="ru-RU" sz="1600" dirty="0" err="1">
                <a:solidFill>
                  <a:srgbClr val="003300"/>
                </a:solidFill>
              </a:rPr>
              <a:t>тыс.рублей</a:t>
            </a:r>
            <a:endParaRPr lang="ru-RU" sz="1600" dirty="0">
              <a:solidFill>
                <a:srgbClr val="003300"/>
              </a:solidFill>
            </a:endParaRPr>
          </a:p>
          <a:p>
            <a:pPr algn="ctr"/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3" name="Стрелка: влево-вправо-вверх 2">
            <a:extLst>
              <a:ext uri="{FF2B5EF4-FFF2-40B4-BE49-F238E27FC236}">
                <a16:creationId xmlns:a16="http://schemas.microsoft.com/office/drawing/2014/main" id="{70C5BBC0-EF12-403B-BF13-CA25FDC18EBA}"/>
              </a:ext>
            </a:extLst>
          </p:cNvPr>
          <p:cNvSpPr/>
          <p:nvPr/>
        </p:nvSpPr>
        <p:spPr>
          <a:xfrm rot="10800000">
            <a:off x="5337215" y="2450626"/>
            <a:ext cx="1517561" cy="1137235"/>
          </a:xfrm>
          <a:prstGeom prst="leftRightUp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47C602-2B9E-4B04-8BF8-87AF3B3FDE12}"/>
              </a:ext>
            </a:extLst>
          </p:cNvPr>
          <p:cNvSpPr/>
          <p:nvPr/>
        </p:nvSpPr>
        <p:spPr>
          <a:xfrm>
            <a:off x="4723347" y="3681923"/>
            <a:ext cx="2745299" cy="2477668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ПРОФИЦИТ</a:t>
            </a:r>
          </a:p>
          <a:p>
            <a:pPr algn="ctr"/>
            <a:endParaRPr lang="ru-RU" sz="1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2023 ГОД – 0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2024 ГОД – 0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2025 ГОД – 0</a:t>
            </a:r>
          </a:p>
          <a:p>
            <a:pPr algn="ctr"/>
            <a:r>
              <a:rPr lang="ru-RU" sz="1600" dirty="0" err="1">
                <a:solidFill>
                  <a:srgbClr val="003300"/>
                </a:solidFill>
              </a:rPr>
              <a:t>тыс.рублей</a:t>
            </a:r>
            <a:endParaRPr lang="ru-RU" sz="1600" dirty="0">
              <a:solidFill>
                <a:srgbClr val="003300"/>
              </a:solidFill>
            </a:endParaRPr>
          </a:p>
          <a:p>
            <a:pPr algn="ctr"/>
            <a:endParaRPr lang="ru-RU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61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2" y="195262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90588" y="363538"/>
            <a:ext cx="1108233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Структура доходов </a:t>
            </a:r>
          </a:p>
          <a:p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бюджета района на 2023 – 2025</a:t>
            </a:r>
            <a:endParaRPr lang="ru-RU" altLang="ru-RU" sz="1400" b="1" dirty="0">
              <a:solidFill>
                <a:srgbClr val="003300"/>
              </a:solidFill>
              <a:latin typeface="+mn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DE32E52-AF38-4886-BB58-EAF4C5D31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11079"/>
              </p:ext>
            </p:extLst>
          </p:nvPr>
        </p:nvGraphicFramePr>
        <p:xfrm>
          <a:off x="890588" y="1824476"/>
          <a:ext cx="10686897" cy="4669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2049">
                  <a:extLst>
                    <a:ext uri="{9D8B030D-6E8A-4147-A177-3AD203B41FA5}">
                      <a16:colId xmlns:a16="http://schemas.microsoft.com/office/drawing/2014/main" val="1577980424"/>
                    </a:ext>
                  </a:extLst>
                </a:gridCol>
                <a:gridCol w="1713712">
                  <a:extLst>
                    <a:ext uri="{9D8B030D-6E8A-4147-A177-3AD203B41FA5}">
                      <a16:colId xmlns:a16="http://schemas.microsoft.com/office/drawing/2014/main" val="810008713"/>
                    </a:ext>
                  </a:extLst>
                </a:gridCol>
                <a:gridCol w="1713712">
                  <a:extLst>
                    <a:ext uri="{9D8B030D-6E8A-4147-A177-3AD203B41FA5}">
                      <a16:colId xmlns:a16="http://schemas.microsoft.com/office/drawing/2014/main" val="257003552"/>
                    </a:ext>
                  </a:extLst>
                </a:gridCol>
                <a:gridCol w="1713712">
                  <a:extLst>
                    <a:ext uri="{9D8B030D-6E8A-4147-A177-3AD203B41FA5}">
                      <a16:colId xmlns:a16="http://schemas.microsoft.com/office/drawing/2014/main" val="336834565"/>
                    </a:ext>
                  </a:extLst>
                </a:gridCol>
                <a:gridCol w="1713712">
                  <a:extLst>
                    <a:ext uri="{9D8B030D-6E8A-4147-A177-3AD203B41FA5}">
                      <a16:colId xmlns:a16="http://schemas.microsoft.com/office/drawing/2014/main" val="193219599"/>
                    </a:ext>
                  </a:extLst>
                </a:gridCol>
              </a:tblGrid>
              <a:tr h="683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Наименование доходов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2023 год, </a:t>
                      </a:r>
                      <a:r>
                        <a:rPr lang="ru-RU" sz="1800" b="1" u="none" strike="noStrike" dirty="0" err="1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тыс.рублей</a:t>
                      </a:r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Удельный вес,%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2024 год, </a:t>
                      </a:r>
                      <a:r>
                        <a:rPr lang="ru-RU" sz="1800" b="1" u="none" strike="noStrike" dirty="0" err="1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тыс.рублей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2025 год, </a:t>
                      </a:r>
                      <a:r>
                        <a:rPr lang="ru-RU" sz="1800" b="1" u="none" strike="noStrike" dirty="0" err="1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тыс.рублей</a:t>
                      </a:r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197949"/>
                  </a:ext>
                </a:extLst>
              </a:tr>
              <a:tr h="441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Собственные доходы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44 662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46 059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47 424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27582"/>
                  </a:ext>
                </a:extLst>
              </a:tr>
              <a:tr h="441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Налоговые доходы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33 812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4,8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35 174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36 497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49385"/>
                  </a:ext>
                </a:extLst>
              </a:tr>
              <a:tr h="441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Неналоговые доходы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10 850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10 885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10 927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11546"/>
                  </a:ext>
                </a:extLst>
              </a:tr>
              <a:tr h="4478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Безвозмездные поступления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668 294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93,7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468 161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469 698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14975"/>
                  </a:ext>
                </a:extLst>
              </a:tr>
              <a:tr h="441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Дотации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109 856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15,4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90 606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92 101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06349"/>
                  </a:ext>
                </a:extLst>
              </a:tr>
              <a:tr h="441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Субсидии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234 414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32,9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54 376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54 376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87357"/>
                  </a:ext>
                </a:extLst>
              </a:tr>
              <a:tr h="441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Субвенции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303 408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42,5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303 302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303 345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27864"/>
                  </a:ext>
                </a:extLst>
              </a:tr>
              <a:tr h="4478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Иные межбюджетные трансферты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20 616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2,9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19 877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19 876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568285"/>
                  </a:ext>
                </a:extLst>
              </a:tr>
              <a:tr h="441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712 956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514 220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517 122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1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475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2" y="195262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63066" y="292405"/>
            <a:ext cx="674710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виды</a:t>
            </a:r>
            <a:r>
              <a:rPr lang="ru-RU" altLang="ru-RU" sz="24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налоговых</a:t>
            </a:r>
            <a:r>
              <a:rPr lang="ru-RU" altLang="ru-RU" sz="24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доходов бюджета района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133391A-3019-479F-8896-7D60512C1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66" y="5727755"/>
            <a:ext cx="2602070" cy="757130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Всего 33 812 </a:t>
            </a:r>
            <a:r>
              <a:rPr lang="ru-RU" altLang="ru-RU" sz="2400" b="1" dirty="0" err="1">
                <a:solidFill>
                  <a:srgbClr val="003300"/>
                </a:solidFill>
                <a:latin typeface="+mn-lt"/>
              </a:rPr>
              <a:t>тыс.рублей</a:t>
            </a:r>
            <a:endParaRPr lang="ru-RU" altLang="ru-RU" sz="2400" b="1" dirty="0">
              <a:solidFill>
                <a:srgbClr val="003300"/>
              </a:solidFill>
              <a:latin typeface="+mn-lt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221F349-2673-419F-AF5F-5411A5703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703684"/>
              </p:ext>
            </p:extLst>
          </p:nvPr>
        </p:nvGraphicFramePr>
        <p:xfrm>
          <a:off x="4236616" y="1769733"/>
          <a:ext cx="7540970" cy="471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076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2" y="195262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24063" y="280244"/>
            <a:ext cx="114334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Основные виды </a:t>
            </a:r>
          </a:p>
          <a:p>
            <a:r>
              <a:rPr lang="ru-RU" altLang="ru-RU" sz="3600" b="1" dirty="0">
                <a:solidFill>
                  <a:srgbClr val="003300"/>
                </a:solidFill>
                <a:latin typeface="+mn-lt"/>
              </a:rPr>
              <a:t>неналоговых </a:t>
            </a: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доходов бюджета района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9F5CFA-9245-4A37-819F-483804815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063" y="5555179"/>
            <a:ext cx="2828925" cy="757130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Всего 10 850 </a:t>
            </a:r>
            <a:r>
              <a:rPr lang="ru-RU" altLang="ru-RU" sz="2400" b="1" dirty="0" err="1">
                <a:solidFill>
                  <a:srgbClr val="003300"/>
                </a:solidFill>
                <a:latin typeface="+mn-lt"/>
              </a:rPr>
              <a:t>тыс.рублей</a:t>
            </a:r>
            <a:endParaRPr lang="ru-RU" altLang="ru-RU" sz="2400" b="1" dirty="0">
              <a:solidFill>
                <a:srgbClr val="003300"/>
              </a:solidFill>
              <a:latin typeface="+mn-lt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F9DCF92-3044-402A-888A-614FAD3E9D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27454"/>
              </p:ext>
            </p:extLst>
          </p:nvPr>
        </p:nvGraphicFramePr>
        <p:xfrm>
          <a:off x="4350773" y="1757572"/>
          <a:ext cx="7388943" cy="46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8D4311-365A-47D7-9D2D-355BC2DDF240}"/>
              </a:ext>
            </a:extLst>
          </p:cNvPr>
          <p:cNvSpPr/>
          <p:nvPr/>
        </p:nvSpPr>
        <p:spPr>
          <a:xfrm>
            <a:off x="924063" y="-1667247"/>
            <a:ext cx="1303337" cy="1270000"/>
          </a:xfrm>
          <a:prstGeom prst="rect">
            <a:avLst/>
          </a:prstGeom>
          <a:solidFill>
            <a:srgbClr val="85C27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43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2" y="195262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39685" y="363540"/>
            <a:ext cx="1143342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Основные виды </a:t>
            </a:r>
            <a:r>
              <a:rPr lang="ru-RU" altLang="ru-RU" sz="3600" b="1" dirty="0">
                <a:solidFill>
                  <a:srgbClr val="003300"/>
                </a:solidFill>
                <a:latin typeface="+mn-lt"/>
              </a:rPr>
              <a:t>безвозмездных</a:t>
            </a:r>
          </a:p>
          <a:p>
            <a:r>
              <a:rPr lang="ru-RU" altLang="ru-RU" sz="3200" b="1" dirty="0">
                <a:solidFill>
                  <a:srgbClr val="003300"/>
                </a:solidFill>
                <a:latin typeface="+mn-lt"/>
              </a:rPr>
              <a:t>доходов бюджета района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9F5CFA-9245-4A37-819F-483804815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85" y="5611181"/>
            <a:ext cx="2628899" cy="757130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Всего 668 294 </a:t>
            </a:r>
            <a:r>
              <a:rPr lang="ru-RU" altLang="ru-RU" sz="2400" b="1" dirty="0" err="1">
                <a:solidFill>
                  <a:srgbClr val="003300"/>
                </a:solidFill>
                <a:latin typeface="+mn-lt"/>
              </a:rPr>
              <a:t>тыс.рублей</a:t>
            </a:r>
            <a:endParaRPr lang="ru-RU" altLang="ru-RU" sz="2400" b="1" dirty="0">
              <a:solidFill>
                <a:srgbClr val="003300"/>
              </a:solidFill>
              <a:latin typeface="+mn-lt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9524963-C7C0-4323-B1F2-51A7A58433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608232"/>
              </p:ext>
            </p:extLst>
          </p:nvPr>
        </p:nvGraphicFramePr>
        <p:xfrm>
          <a:off x="4542503" y="1779312"/>
          <a:ext cx="6956246" cy="443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3703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2" y="195262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10424" y="418402"/>
            <a:ext cx="9911454" cy="132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Динамика поступления</a:t>
            </a:r>
            <a:endParaRPr lang="ru-RU" altLang="ru-RU" sz="2400" b="1" dirty="0">
              <a:solidFill>
                <a:srgbClr val="003300"/>
              </a:solidFill>
              <a:latin typeface="+mn-lt"/>
            </a:endParaRPr>
          </a:p>
          <a:p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доходов бюджета района за 2023 - 2025 годы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AF2BD58-7078-41A8-ADBB-B10C14940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629736"/>
              </p:ext>
            </p:extLst>
          </p:nvPr>
        </p:nvGraphicFramePr>
        <p:xfrm>
          <a:off x="1110423" y="1752696"/>
          <a:ext cx="9685395" cy="468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5">
            <a:extLst>
              <a:ext uri="{FF2B5EF4-FFF2-40B4-BE49-F238E27FC236}">
                <a16:creationId xmlns:a16="http://schemas.microsoft.com/office/drawing/2014/main" id="{59D5D7F8-35EA-47BB-94EC-4CFB1178BBB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4951" y="3598355"/>
            <a:ext cx="1585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ru-RU" sz="1400" b="1" dirty="0" err="1">
                <a:solidFill>
                  <a:srgbClr val="003300"/>
                </a:solidFill>
                <a:latin typeface="+mn-lt"/>
              </a:rPr>
              <a:t>Тыс</a:t>
            </a:r>
            <a:r>
              <a:rPr lang="ru-RU" altLang="ru-RU" sz="1600" b="1" dirty="0" err="1">
                <a:solidFill>
                  <a:srgbClr val="000000"/>
                </a:solidFill>
              </a:rPr>
              <a:t>.</a:t>
            </a:r>
            <a:r>
              <a:rPr lang="ru-RU" altLang="ru-RU" sz="1600" dirty="0" err="1">
                <a:solidFill>
                  <a:srgbClr val="003300"/>
                </a:solidFill>
                <a:latin typeface="+mn-lt"/>
              </a:rPr>
              <a:t>рублей</a:t>
            </a:r>
            <a:endParaRPr lang="ru-RU" altLang="ru-RU" sz="1600" dirty="0">
              <a:solidFill>
                <a:srgbClr val="00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431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2" y="195262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10424" y="327029"/>
            <a:ext cx="9911454" cy="132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Динамика поступления</a:t>
            </a: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 </a:t>
            </a:r>
          </a:p>
          <a:p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налоговых и неналоговых доходов бюджета района за 2023 - 2025 годы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719B389-270B-497D-8EE7-8DB6CD249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272596"/>
              </p:ext>
            </p:extLst>
          </p:nvPr>
        </p:nvGraphicFramePr>
        <p:xfrm>
          <a:off x="1110424" y="1746503"/>
          <a:ext cx="9517543" cy="469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5">
            <a:extLst>
              <a:ext uri="{FF2B5EF4-FFF2-40B4-BE49-F238E27FC236}">
                <a16:creationId xmlns:a16="http://schemas.microsoft.com/office/drawing/2014/main" id="{3CE22EC3-3AB2-4B3F-8911-40F9E0BDC8F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5743" y="3509864"/>
            <a:ext cx="1585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ru-RU" sz="1400" b="1" dirty="0" err="1">
                <a:solidFill>
                  <a:srgbClr val="003300"/>
                </a:solidFill>
                <a:latin typeface="+mn-lt"/>
              </a:rPr>
              <a:t>Тыс</a:t>
            </a:r>
            <a:r>
              <a:rPr lang="ru-RU" altLang="ru-RU" sz="1600" b="1" dirty="0" err="1">
                <a:solidFill>
                  <a:srgbClr val="000000"/>
                </a:solidFill>
              </a:rPr>
              <a:t>.</a:t>
            </a:r>
            <a:r>
              <a:rPr lang="ru-RU" altLang="ru-RU" sz="1600" dirty="0" err="1">
                <a:solidFill>
                  <a:srgbClr val="003300"/>
                </a:solidFill>
                <a:latin typeface="+mn-lt"/>
              </a:rPr>
              <a:t>рублей</a:t>
            </a:r>
            <a:endParaRPr lang="ru-RU" altLang="ru-RU" sz="1600" dirty="0">
              <a:solidFill>
                <a:srgbClr val="00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92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3" y="153988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90725" y="774700"/>
            <a:ext cx="82089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ВВОДНАЯ ЧАСТЬ</a:t>
            </a:r>
            <a:endParaRPr lang="en-US" altLang="ru-RU" sz="36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704850" y="1733550"/>
            <a:ext cx="910907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      В целях реализации принципа прозрачности, открытости бюджета и информирования жителей муниципального </a:t>
            </a: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образования «Зырянский район» о расходовании средств бюджета,  разработан «Бюджет для граждан» на основе Решения Думы Зырянского района  от </a:t>
            </a:r>
            <a:r>
              <a:rPr lang="en-US" altLang="ru-RU" sz="2000" dirty="0">
                <a:solidFill>
                  <a:srgbClr val="003300"/>
                </a:solidFill>
                <a:latin typeface="+mn-lt"/>
              </a:rPr>
              <a:t>14</a:t>
            </a: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.</a:t>
            </a:r>
            <a:r>
              <a:rPr lang="en-US" altLang="ru-RU" sz="2000" dirty="0">
                <a:solidFill>
                  <a:srgbClr val="003300"/>
                </a:solidFill>
                <a:latin typeface="+mn-lt"/>
              </a:rPr>
              <a:t>11</a:t>
            </a: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.2022 №</a:t>
            </a:r>
            <a:r>
              <a:rPr lang="en-US" altLang="ru-RU" sz="2000" dirty="0">
                <a:solidFill>
                  <a:srgbClr val="003300"/>
                </a:solidFill>
                <a:latin typeface="+mn-lt"/>
              </a:rPr>
              <a:t>88</a:t>
            </a: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 «</a:t>
            </a:r>
            <a:r>
              <a:rPr lang="ru-RU" dirty="0">
                <a:solidFill>
                  <a:srgbClr val="003300"/>
                </a:solidFill>
              </a:rPr>
              <a:t>О вынесении проекта решения Думы Зырянского района «О местном бюджете Зырянского района на 2023 год и на плановый период 2024 и 2025 годов» для рассмотрения на публичных слушаниях</a:t>
            </a:r>
          </a:p>
          <a:p>
            <a:pPr algn="just"/>
            <a:r>
              <a:rPr lang="ru-RU" dirty="0">
                <a:solidFill>
                  <a:srgbClr val="003300"/>
                </a:solidFill>
              </a:rPr>
              <a:t> </a:t>
            </a:r>
          </a:p>
          <a:p>
            <a:pPr algn="just"/>
            <a:endParaRPr lang="ru-RU" altLang="zh-CN" sz="20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altLang="zh-CN" sz="20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      Представленная информация позволит гражданам Зырянского района составить представление об источниках формирования доходов бюджета муниципального образования «Зырянский район», направлениях расходования бюджетных средств на 2023 год и на плановый период 2024 и 2025 годов.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5C4ED-4549-43BE-A00B-E3FC891E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2895" y="4665662"/>
            <a:ext cx="12001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1" y="195262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90588" y="363538"/>
            <a:ext cx="1108233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Объем доходов и расходов </a:t>
            </a:r>
          </a:p>
          <a:p>
            <a:r>
              <a:rPr lang="ru-RU" altLang="ru-RU" sz="3200" b="1" dirty="0">
                <a:solidFill>
                  <a:srgbClr val="003300"/>
                </a:solidFill>
                <a:latin typeface="+mn-lt"/>
              </a:rPr>
              <a:t>в расчете на 1 жителя</a:t>
            </a:r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864AEDCA-5686-42DD-971A-3AA501B9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5568" y="3288925"/>
            <a:ext cx="1481701" cy="16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EA36F-FF9F-4FC1-9B3B-E406FDCCE7F1}"/>
              </a:ext>
            </a:extLst>
          </p:cNvPr>
          <p:cNvSpPr/>
          <p:nvPr/>
        </p:nvSpPr>
        <p:spPr>
          <a:xfrm>
            <a:off x="4847420" y="3332297"/>
            <a:ext cx="2497160" cy="1555919"/>
          </a:xfrm>
          <a:prstGeom prst="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Население на 01.01.2022 года </a:t>
            </a:r>
            <a:r>
              <a:rPr lang="ru-RU" sz="3200" b="1" dirty="0">
                <a:solidFill>
                  <a:srgbClr val="003300"/>
                </a:solidFill>
              </a:rPr>
              <a:t>10 852 </a:t>
            </a:r>
            <a:r>
              <a:rPr lang="ru-RU" sz="2400" b="1" dirty="0">
                <a:solidFill>
                  <a:srgbClr val="003300"/>
                </a:solidFill>
              </a:rPr>
              <a:t>человек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792752-9F62-491E-97E1-2C295BAA61C9}"/>
              </a:ext>
            </a:extLst>
          </p:cNvPr>
          <p:cNvSpPr/>
          <p:nvPr/>
        </p:nvSpPr>
        <p:spPr>
          <a:xfrm>
            <a:off x="890588" y="1916906"/>
            <a:ext cx="3788888" cy="1372692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План 2023 года </a:t>
            </a:r>
            <a:r>
              <a:rPr lang="ru-RU" sz="3000" b="1" dirty="0">
                <a:solidFill>
                  <a:srgbClr val="003300"/>
                </a:solidFill>
              </a:rPr>
              <a:t>консолидированный</a:t>
            </a:r>
            <a:r>
              <a:rPr lang="ru-RU" sz="2400" b="1" dirty="0">
                <a:solidFill>
                  <a:srgbClr val="003300"/>
                </a:solidFill>
              </a:rPr>
              <a:t> бюджет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DE67CC-632D-4EAF-9591-18B1A96D8ECB}"/>
              </a:ext>
            </a:extLst>
          </p:cNvPr>
          <p:cNvSpPr/>
          <p:nvPr/>
        </p:nvSpPr>
        <p:spPr>
          <a:xfrm>
            <a:off x="7512524" y="1916233"/>
            <a:ext cx="3788888" cy="1372692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План 2023 года 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бюджет </a:t>
            </a:r>
            <a:r>
              <a:rPr lang="ru-RU" sz="3000" b="1" dirty="0">
                <a:solidFill>
                  <a:srgbClr val="003300"/>
                </a:solidFill>
              </a:rPr>
              <a:t>района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2403C6-5DEC-49CD-B4E3-3E8CDB6CF230}"/>
              </a:ext>
            </a:extLst>
          </p:cNvPr>
          <p:cNvSpPr/>
          <p:nvPr/>
        </p:nvSpPr>
        <p:spPr>
          <a:xfrm>
            <a:off x="889048" y="4849878"/>
            <a:ext cx="1723642" cy="1579445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Доходы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 729 767 </a:t>
            </a:r>
            <a:r>
              <a:rPr lang="ru-RU" b="1" dirty="0" err="1">
                <a:solidFill>
                  <a:srgbClr val="003300"/>
                </a:solidFill>
              </a:rPr>
              <a:t>тыс.рублей</a:t>
            </a:r>
            <a:r>
              <a:rPr lang="ru-RU" b="1" dirty="0"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67 247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6BC349-E003-4383-A509-1C19CBA77A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4731" y="3288925"/>
            <a:ext cx="1481701" cy="16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76196A-FDCE-4EAC-93ED-1DAA7703DA10}"/>
              </a:ext>
            </a:extLst>
          </p:cNvPr>
          <p:cNvSpPr/>
          <p:nvPr/>
        </p:nvSpPr>
        <p:spPr>
          <a:xfrm>
            <a:off x="2800146" y="4849494"/>
            <a:ext cx="1723642" cy="1579445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Расходы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 729 767 </a:t>
            </a:r>
            <a:r>
              <a:rPr lang="ru-RU" b="1" dirty="0" err="1">
                <a:solidFill>
                  <a:srgbClr val="003300"/>
                </a:solidFill>
              </a:rPr>
              <a:t>тыс.рублей</a:t>
            </a:r>
            <a:r>
              <a:rPr lang="ru-RU" b="1" dirty="0"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67 247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C96A72-6C98-468B-9C81-390F697884E3}"/>
              </a:ext>
            </a:extLst>
          </p:cNvPr>
          <p:cNvSpPr/>
          <p:nvPr/>
        </p:nvSpPr>
        <p:spPr>
          <a:xfrm>
            <a:off x="7643802" y="4846768"/>
            <a:ext cx="1723642" cy="1579445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Доходы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 712 956 </a:t>
            </a:r>
            <a:r>
              <a:rPr lang="ru-RU" b="1" dirty="0" err="1">
                <a:solidFill>
                  <a:srgbClr val="003300"/>
                </a:solidFill>
              </a:rPr>
              <a:t>тыс.рублей</a:t>
            </a:r>
            <a:r>
              <a:rPr lang="ru-RU" b="1" dirty="0"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65 698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4278C0-A817-46F2-AFB4-2C5E41963A13}"/>
              </a:ext>
            </a:extLst>
          </p:cNvPr>
          <p:cNvSpPr/>
          <p:nvPr/>
        </p:nvSpPr>
        <p:spPr>
          <a:xfrm>
            <a:off x="9582142" y="4846769"/>
            <a:ext cx="1723642" cy="1579445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Расходы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>
                <a:solidFill>
                  <a:srgbClr val="003300"/>
                </a:solidFill>
              </a:rPr>
              <a:t>712 956</a:t>
            </a:r>
          </a:p>
          <a:p>
            <a:pPr algn="ctr"/>
            <a:r>
              <a:rPr lang="ru-RU" b="1" dirty="0" err="1">
                <a:solidFill>
                  <a:srgbClr val="003300"/>
                </a:solidFill>
              </a:rPr>
              <a:t>тыс.рублей</a:t>
            </a:r>
            <a:r>
              <a:rPr lang="ru-RU" b="1" dirty="0"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3300"/>
                </a:solidFill>
              </a:rPr>
              <a:t>65 698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9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/>
          </p:cNvPr>
          <p:cNvSpPr/>
          <p:nvPr/>
        </p:nvSpPr>
        <p:spPr>
          <a:xfrm>
            <a:off x="131763" y="153988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904875" y="363538"/>
            <a:ext cx="6078538" cy="2155825"/>
          </a:xfrm>
          <a:prstGeom prst="rect">
            <a:avLst/>
          </a:prstGeom>
          <a:solidFill>
            <a:srgbClr val="85C27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400" b="1" dirty="0">
                <a:solidFill>
                  <a:srgbClr val="003300"/>
                </a:solidFill>
              </a:rPr>
              <a:t>Основные </a:t>
            </a:r>
            <a:r>
              <a:rPr lang="ru-RU" altLang="ru-RU" sz="2400" b="1" dirty="0">
                <a:solidFill>
                  <a:srgbClr val="003300"/>
                </a:solidFill>
              </a:rPr>
              <a:t>направления </a:t>
            </a:r>
            <a:r>
              <a:rPr lang="ru-RU" altLang="ru-RU" sz="3200" b="1" dirty="0">
                <a:solidFill>
                  <a:srgbClr val="003300"/>
                </a:solidFill>
              </a:rPr>
              <a:t>расходов</a:t>
            </a:r>
            <a:r>
              <a:rPr lang="ru-RU" altLang="ru-RU" sz="2400" b="1" dirty="0">
                <a:solidFill>
                  <a:srgbClr val="003300"/>
                </a:solidFill>
              </a:rPr>
              <a:t> бюджета на 2023 год </a:t>
            </a:r>
            <a:r>
              <a:rPr lang="ru-RU" altLang="ru-RU" sz="1400" b="1" dirty="0">
                <a:solidFill>
                  <a:srgbClr val="003300"/>
                </a:solidFill>
              </a:rPr>
              <a:t>(</a:t>
            </a:r>
            <a:r>
              <a:rPr lang="ru-RU" altLang="ru-RU" sz="1400" b="1" dirty="0" err="1">
                <a:solidFill>
                  <a:srgbClr val="003300"/>
                </a:solidFill>
              </a:rPr>
              <a:t>тыс.рублей</a:t>
            </a:r>
            <a:r>
              <a:rPr lang="ru-RU" altLang="ru-RU" sz="1400" b="1" dirty="0">
                <a:solidFill>
                  <a:srgbClr val="003300"/>
                </a:solidFill>
              </a:rPr>
              <a:t>)</a:t>
            </a:r>
            <a:endParaRPr lang="en-US" altLang="ru-RU" sz="1400" b="1" dirty="0">
              <a:solidFill>
                <a:srgbClr val="003300"/>
              </a:solidFill>
            </a:endParaRPr>
          </a:p>
        </p:txBody>
      </p:sp>
      <p:graphicFrame>
        <p:nvGraphicFramePr>
          <p:cNvPr id="10" name="Схема 9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765738579"/>
              </p:ext>
            </p:extLst>
          </p:nvPr>
        </p:nvGraphicFramePr>
        <p:xfrm>
          <a:off x="8083779" y="416603"/>
          <a:ext cx="3314598" cy="585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790700" y="2519363"/>
            <a:ext cx="6970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ru-RU" i="1">
              <a:latin typeface="Calibri" pitchFamily="34" charset="0"/>
            </a:endParaRPr>
          </a:p>
        </p:txBody>
      </p:sp>
      <p:pic>
        <p:nvPicPr>
          <p:cNvPr id="9221" name="Рисунок 15" descr="Контрольный список со сплошной заливкой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5675" y="5561013"/>
            <a:ext cx="5016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19" descr="Диаграмма с подъемом со сплошной заливкой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2695575"/>
            <a:ext cx="5984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21" descr="Книги со сплошной заливкой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384175"/>
            <a:ext cx="5984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25" descr="Инструменты со сплошной заливкой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1055688"/>
            <a:ext cx="5984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27" descr="Кубок со сплошной заливкой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58050" y="4876800"/>
            <a:ext cx="5984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29" descr="Видеокамера со сплошной заливкой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70750" y="3408363"/>
            <a:ext cx="5984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6" descr="обрезок"/>
          <p:cNvPicPr>
            <a:picLocks noChangeAspect="1" noChangeArrowheads="1"/>
          </p:cNvPicPr>
          <p:nvPr/>
        </p:nvPicPr>
        <p:blipFill>
          <a:blip r:embed="rId13"/>
          <a:srcRect r="1210"/>
          <a:stretch>
            <a:fillRect/>
          </a:stretch>
        </p:blipFill>
        <p:spPr bwMode="auto">
          <a:xfrm>
            <a:off x="901700" y="2695575"/>
            <a:ext cx="60499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2" descr="Цикл с людьми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27888" y="4017963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4" descr="Отзыв клиента (справа налево)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9000" y="183515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>
            <a:extLst/>
          </p:cNvPr>
          <p:cNvSpPr/>
          <p:nvPr/>
        </p:nvSpPr>
        <p:spPr>
          <a:xfrm>
            <a:off x="-1949450" y="1617663"/>
            <a:ext cx="1303337" cy="1270000"/>
          </a:xfrm>
          <a:prstGeom prst="rect">
            <a:avLst/>
          </a:prstGeom>
          <a:solidFill>
            <a:srgbClr val="85C27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25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309167" y="217487"/>
            <a:ext cx="11578034" cy="6253161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90725" y="774700"/>
            <a:ext cx="8208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704850" y="1733550"/>
            <a:ext cx="91090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altLang="zh-CN" sz="20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D0304DF8-66CF-40D3-8694-FC49229B3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590549"/>
            <a:ext cx="10901362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Объем муниципального долга Зырянского района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B74D786-9C7D-4663-8222-6B14AEC6B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305938"/>
              </p:ext>
            </p:extLst>
          </p:nvPr>
        </p:nvGraphicFramePr>
        <p:xfrm>
          <a:off x="6339285" y="1476375"/>
          <a:ext cx="5405040" cy="470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DEF3601-D3C4-4080-978E-A94C5285C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008698"/>
              </p:ext>
            </p:extLst>
          </p:nvPr>
        </p:nvGraphicFramePr>
        <p:xfrm>
          <a:off x="447676" y="1476375"/>
          <a:ext cx="5753099" cy="470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6210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3BBD1D-8ECC-4147-9945-CE68863FE983}"/>
              </a:ext>
            </a:extLst>
          </p:cNvPr>
          <p:cNvSpPr/>
          <p:nvPr/>
        </p:nvSpPr>
        <p:spPr>
          <a:xfrm>
            <a:off x="195771" y="195262"/>
            <a:ext cx="11824780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69633" name="AutoShape 3"/>
          <p:cNvSpPr>
            <a:spLocks noChangeArrowheads="1"/>
          </p:cNvSpPr>
          <p:nvPr/>
        </p:nvSpPr>
        <p:spPr bwMode="auto">
          <a:xfrm rot="10800000">
            <a:off x="304798" y="3028950"/>
            <a:ext cx="3344864" cy="1512888"/>
          </a:xfrm>
          <a:prstGeom prst="wedgeRectCallout">
            <a:avLst>
              <a:gd name="adj1" fmla="val -41676"/>
              <a:gd name="adj2" fmla="val 57551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Дотация за счет средств областного бюджета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14 661</a:t>
            </a: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тыс. рублей</a:t>
            </a:r>
          </a:p>
        </p:txBody>
      </p:sp>
      <p:sp>
        <p:nvSpPr>
          <p:cNvPr id="69634" name="AutoShape 4"/>
          <p:cNvSpPr>
            <a:spLocks noChangeArrowheads="1"/>
          </p:cNvSpPr>
          <p:nvPr/>
        </p:nvSpPr>
        <p:spPr bwMode="auto">
          <a:xfrm rot="10800000">
            <a:off x="304798" y="4900613"/>
            <a:ext cx="3344863" cy="1550988"/>
          </a:xfrm>
          <a:prstGeom prst="wedgeRectCallout">
            <a:avLst>
              <a:gd name="adj1" fmla="val -41560"/>
              <a:gd name="adj2" fmla="val 56903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Дотация за счет средств местного бюджета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10 310 </a:t>
            </a: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тыс. рублей</a:t>
            </a:r>
          </a:p>
        </p:txBody>
      </p:sp>
      <p:sp>
        <p:nvSpPr>
          <p:cNvPr id="69635" name="AutoShape 5"/>
          <p:cNvSpPr>
            <a:spLocks noChangeArrowheads="1"/>
          </p:cNvSpPr>
          <p:nvPr/>
        </p:nvSpPr>
        <p:spPr bwMode="auto">
          <a:xfrm rot="10800000">
            <a:off x="8542338" y="3028950"/>
            <a:ext cx="3478213" cy="1512888"/>
          </a:xfrm>
          <a:prstGeom prst="wedgeRectCallout">
            <a:avLst>
              <a:gd name="adj1" fmla="val -41940"/>
              <a:gd name="adj2" fmla="val 57657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Иные межбюджетные трансферты за счет средств областного бюджета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190 тыс.</a:t>
            </a: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 рублей</a:t>
            </a:r>
          </a:p>
        </p:txBody>
      </p:sp>
      <p:sp>
        <p:nvSpPr>
          <p:cNvPr id="69636" name="AutoShape 6"/>
          <p:cNvSpPr>
            <a:spLocks noChangeArrowheads="1"/>
          </p:cNvSpPr>
          <p:nvPr/>
        </p:nvSpPr>
        <p:spPr bwMode="auto">
          <a:xfrm rot="10800000">
            <a:off x="8542338" y="4900613"/>
            <a:ext cx="3478212" cy="1550988"/>
          </a:xfrm>
          <a:prstGeom prst="wedgeRectCallout">
            <a:avLst>
              <a:gd name="adj1" fmla="val -41940"/>
              <a:gd name="adj2" fmla="val 56903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Иные межбюджетные трансферты за счет средств местного бюджета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440 </a:t>
            </a:r>
            <a:r>
              <a:rPr lang="ru-RU" altLang="ru-RU" sz="2000" dirty="0" err="1">
                <a:solidFill>
                  <a:srgbClr val="003300"/>
                </a:solidFill>
                <a:latin typeface="+mn-lt"/>
                <a:ea typeface="Microsoft YaHei" pitchFamily="34" charset="-122"/>
              </a:rPr>
              <a:t>тыс.рублей</a:t>
            </a:r>
            <a:endParaRPr lang="ru-RU" altLang="ru-RU" sz="2000" dirty="0">
              <a:solidFill>
                <a:srgbClr val="003300"/>
              </a:solidFill>
              <a:latin typeface="+mn-lt"/>
              <a:ea typeface="Microsoft YaHei" pitchFamily="34" charset="-122"/>
            </a:endParaRPr>
          </a:p>
        </p:txBody>
      </p:sp>
      <p:sp>
        <p:nvSpPr>
          <p:cNvPr id="69637" name="AutoShape 8"/>
          <p:cNvSpPr>
            <a:spLocks noChangeArrowheads="1"/>
          </p:cNvSpPr>
          <p:nvPr/>
        </p:nvSpPr>
        <p:spPr bwMode="auto">
          <a:xfrm>
            <a:off x="1074737" y="1685383"/>
            <a:ext cx="9888537" cy="1081087"/>
          </a:xfrm>
          <a:prstGeom prst="flowChartMultidocument">
            <a:avLst/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Составляет 80 911,8 </a:t>
            </a:r>
            <a:r>
              <a:rPr lang="ru-RU" altLang="ru-RU" sz="2000" b="1" dirty="0" err="1">
                <a:solidFill>
                  <a:srgbClr val="003300"/>
                </a:solidFill>
                <a:latin typeface="+mn-lt"/>
                <a:ea typeface="Microsoft YaHei" pitchFamily="34" charset="-122"/>
              </a:rPr>
              <a:t>тыс.рублей</a:t>
            </a:r>
            <a:endParaRPr lang="ru-RU" altLang="ru-RU" sz="2000" b="1" dirty="0">
              <a:solidFill>
                <a:srgbClr val="003300"/>
              </a:solidFill>
              <a:latin typeface="+mn-lt"/>
              <a:ea typeface="Microsoft YaHei" pitchFamily="34" charset="-122"/>
            </a:endParaRPr>
          </a:p>
        </p:txBody>
      </p:sp>
      <p:sp>
        <p:nvSpPr>
          <p:cNvPr id="69638" name="Rectangle 10"/>
          <p:cNvSpPr>
            <a:spLocks noChangeArrowheads="1"/>
          </p:cNvSpPr>
          <p:nvPr/>
        </p:nvSpPr>
        <p:spPr bwMode="auto">
          <a:xfrm>
            <a:off x="195770" y="333375"/>
            <a:ext cx="11800459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Расходы на межбюджетные трансферты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передаваемые бюджетам</a:t>
            </a:r>
            <a:r>
              <a:rPr lang="en-US" altLang="ru-RU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сельских поселений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из бюджета района на 2023 год</a:t>
            </a:r>
          </a:p>
        </p:txBody>
      </p:sp>
      <p:sp>
        <p:nvSpPr>
          <p:cNvPr id="69639" name="AutoShape 5"/>
          <p:cNvSpPr>
            <a:spLocks noChangeArrowheads="1"/>
          </p:cNvSpPr>
          <p:nvPr/>
        </p:nvSpPr>
        <p:spPr bwMode="auto">
          <a:xfrm rot="10800000">
            <a:off x="4194175" y="3089275"/>
            <a:ext cx="3649663" cy="1512888"/>
          </a:xfrm>
          <a:prstGeom prst="wedgeRectCallout">
            <a:avLst>
              <a:gd name="adj1" fmla="val -41940"/>
              <a:gd name="adj2" fmla="val 57657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Субвенция</a:t>
            </a: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3 970 </a:t>
            </a: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тыс. рублей</a:t>
            </a:r>
          </a:p>
        </p:txBody>
      </p:sp>
      <p:sp>
        <p:nvSpPr>
          <p:cNvPr id="69640" name="AutoShape 5"/>
          <p:cNvSpPr>
            <a:spLocks noChangeArrowheads="1"/>
          </p:cNvSpPr>
          <p:nvPr/>
        </p:nvSpPr>
        <p:spPr bwMode="auto">
          <a:xfrm rot="10800000">
            <a:off x="4124325" y="4938713"/>
            <a:ext cx="3649663" cy="1512887"/>
          </a:xfrm>
          <a:prstGeom prst="wedgeRectCallout">
            <a:avLst>
              <a:gd name="adj1" fmla="val -41940"/>
              <a:gd name="adj2" fmla="val 57657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Субсидия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51 341 </a:t>
            </a: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тыс. рублей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7E474C-5DC6-480F-B02F-C407240582A9}"/>
              </a:ext>
            </a:extLst>
          </p:cNvPr>
          <p:cNvSpPr/>
          <p:nvPr/>
        </p:nvSpPr>
        <p:spPr>
          <a:xfrm>
            <a:off x="285750" y="180975"/>
            <a:ext cx="11353800" cy="6477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3748" name="Rectangle 15"/>
          <p:cNvSpPr>
            <a:spLocks noChangeArrowheads="1"/>
          </p:cNvSpPr>
          <p:nvPr/>
        </p:nvSpPr>
        <p:spPr bwMode="auto">
          <a:xfrm>
            <a:off x="285750" y="333375"/>
            <a:ext cx="11353800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   Расходы бюджета </a:t>
            </a: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в программном формате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7F33BC-FF01-4204-BEC8-A1DFBF3A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225" y="1779310"/>
            <a:ext cx="3248025" cy="846899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Всего: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712 956 тыс. рублей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40FC5DA-293D-499F-AF5E-1FFDB8E7F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137260"/>
              </p:ext>
            </p:extLst>
          </p:nvPr>
        </p:nvGraphicFramePr>
        <p:xfrm>
          <a:off x="478631" y="1520251"/>
          <a:ext cx="7608093" cy="500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73E8F17-CB6E-4000-A6A5-2A321BB7C566}"/>
              </a:ext>
            </a:extLst>
          </p:cNvPr>
          <p:cNvSpPr/>
          <p:nvPr/>
        </p:nvSpPr>
        <p:spPr>
          <a:xfrm>
            <a:off x="195771" y="195262"/>
            <a:ext cx="11824780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4753" name="AutoShape 2"/>
          <p:cNvSpPr>
            <a:spLocks noChangeArrowheads="1"/>
          </p:cNvSpPr>
          <p:nvPr/>
        </p:nvSpPr>
        <p:spPr bwMode="auto">
          <a:xfrm>
            <a:off x="265113" y="283677"/>
            <a:ext cx="11686724" cy="570884"/>
          </a:xfrm>
          <a:prstGeom prst="actionButtonBlank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Расходы на реализацию </a:t>
            </a: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муниципальных программ и ведомственных целевых программ Зырянского района на  2023 года, </a:t>
            </a:r>
            <a:r>
              <a:rPr lang="ru-RU" altLang="ru-RU" sz="1400" b="1" dirty="0">
                <a:solidFill>
                  <a:srgbClr val="003300"/>
                </a:solidFill>
                <a:latin typeface="+mn-lt"/>
              </a:rPr>
              <a:t>тыс. рублей</a:t>
            </a:r>
          </a:p>
        </p:txBody>
      </p:sp>
      <p:sp>
        <p:nvSpPr>
          <p:cNvPr id="74754" name="AutoShape 3"/>
          <p:cNvSpPr>
            <a:spLocks noChangeArrowheads="1"/>
          </p:cNvSpPr>
          <p:nvPr/>
        </p:nvSpPr>
        <p:spPr bwMode="auto">
          <a:xfrm>
            <a:off x="265113" y="1529558"/>
            <a:ext cx="11653836" cy="323056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000" b="1" dirty="0">
                <a:solidFill>
                  <a:srgbClr val="003300"/>
                </a:solidFill>
                <a:latin typeface="+mn-lt"/>
              </a:rPr>
              <a:t>Целевые программы муниципальных образований</a:t>
            </a:r>
          </a:p>
        </p:txBody>
      </p:sp>
      <p:sp>
        <p:nvSpPr>
          <p:cNvPr id="74755" name="AutoShape 4"/>
          <p:cNvSpPr>
            <a:spLocks noChangeArrowheads="1"/>
          </p:cNvSpPr>
          <p:nvPr/>
        </p:nvSpPr>
        <p:spPr bwMode="auto">
          <a:xfrm>
            <a:off x="6761163" y="1909763"/>
            <a:ext cx="5157786" cy="815975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332</a:t>
            </a:r>
          </a:p>
        </p:txBody>
      </p:sp>
      <p:sp>
        <p:nvSpPr>
          <p:cNvPr id="74758" name="AutoShape 7"/>
          <p:cNvSpPr>
            <a:spLocks noChangeArrowheads="1"/>
          </p:cNvSpPr>
          <p:nvPr/>
        </p:nvSpPr>
        <p:spPr bwMode="auto">
          <a:xfrm>
            <a:off x="265112" y="2781300"/>
            <a:ext cx="6435725" cy="78263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«Формирование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 современной городской среды на территории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муниципального образования «Зырянский район» на 2018-2024 год»</a:t>
            </a:r>
          </a:p>
        </p:txBody>
      </p:sp>
      <p:sp>
        <p:nvSpPr>
          <p:cNvPr id="74759" name="AutoShape 8"/>
          <p:cNvSpPr>
            <a:spLocks noChangeArrowheads="1"/>
          </p:cNvSpPr>
          <p:nvPr/>
        </p:nvSpPr>
        <p:spPr bwMode="auto">
          <a:xfrm>
            <a:off x="6769101" y="2781300"/>
            <a:ext cx="5157786" cy="79851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143</a:t>
            </a:r>
          </a:p>
        </p:txBody>
      </p:sp>
      <p:sp>
        <p:nvSpPr>
          <p:cNvPr id="74762" name="AutoShape 11"/>
          <p:cNvSpPr>
            <a:spLocks noChangeArrowheads="1"/>
          </p:cNvSpPr>
          <p:nvPr/>
        </p:nvSpPr>
        <p:spPr bwMode="auto">
          <a:xfrm>
            <a:off x="265112" y="3647651"/>
            <a:ext cx="6435726" cy="739775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"Предоставление образования  по общеобразовательным программам дошкольного образования на 2023 год и плановый период 2024 и 2025 годов"</a:t>
            </a:r>
          </a:p>
        </p:txBody>
      </p:sp>
      <p:sp>
        <p:nvSpPr>
          <p:cNvPr id="74763" name="AutoShape 12"/>
          <p:cNvSpPr>
            <a:spLocks noChangeArrowheads="1"/>
          </p:cNvSpPr>
          <p:nvPr/>
        </p:nvSpPr>
        <p:spPr bwMode="auto">
          <a:xfrm>
            <a:off x="265112" y="4438653"/>
            <a:ext cx="6413501" cy="61595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"Питание в образовательных учреждениях на 2023 год и плановый период 2024-2025 годов"</a:t>
            </a:r>
          </a:p>
        </p:txBody>
      </p:sp>
      <p:sp>
        <p:nvSpPr>
          <p:cNvPr id="74764" name="AutoShape 13"/>
          <p:cNvSpPr>
            <a:spLocks noChangeArrowheads="1"/>
          </p:cNvSpPr>
          <p:nvPr/>
        </p:nvSpPr>
        <p:spPr bwMode="auto">
          <a:xfrm>
            <a:off x="6769099" y="3635375"/>
            <a:ext cx="5157787" cy="752052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24 753</a:t>
            </a:r>
          </a:p>
        </p:txBody>
      </p:sp>
      <p:sp>
        <p:nvSpPr>
          <p:cNvPr id="74765" name="AutoShape 14"/>
          <p:cNvSpPr>
            <a:spLocks noChangeArrowheads="1"/>
          </p:cNvSpPr>
          <p:nvPr/>
        </p:nvSpPr>
        <p:spPr bwMode="auto">
          <a:xfrm>
            <a:off x="6753225" y="4446164"/>
            <a:ext cx="5198612" cy="61595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299,9</a:t>
            </a:r>
          </a:p>
        </p:txBody>
      </p:sp>
      <p:sp>
        <p:nvSpPr>
          <p:cNvPr id="74770" name="AutoShape 19"/>
          <p:cNvSpPr>
            <a:spLocks noChangeArrowheads="1"/>
          </p:cNvSpPr>
          <p:nvPr/>
        </p:nvSpPr>
        <p:spPr bwMode="auto">
          <a:xfrm>
            <a:off x="265112" y="5105831"/>
            <a:ext cx="6416676" cy="897608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"Предоставление общедоступного и бесплатного начального общего,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основного общего и среднего общего образования по основным общеобразовательным программам на 2023 и на плановый период 2024 и 2025 </a:t>
            </a:r>
            <a:r>
              <a:rPr lang="ru-RU" altLang="ru-RU" sz="1400" dirty="0">
                <a:solidFill>
                  <a:srgbClr val="003300"/>
                </a:solidFill>
                <a:latin typeface="+mn-lt"/>
              </a:rPr>
              <a:t>годов»"</a:t>
            </a:r>
          </a:p>
        </p:txBody>
      </p:sp>
      <p:sp>
        <p:nvSpPr>
          <p:cNvPr id="74771" name="AutoShape 20"/>
          <p:cNvSpPr>
            <a:spLocks noChangeArrowheads="1"/>
          </p:cNvSpPr>
          <p:nvPr/>
        </p:nvSpPr>
        <p:spPr bwMode="auto">
          <a:xfrm>
            <a:off x="6770686" y="5105831"/>
            <a:ext cx="5181151" cy="849736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42 297</a:t>
            </a:r>
          </a:p>
        </p:txBody>
      </p:sp>
      <p:sp>
        <p:nvSpPr>
          <p:cNvPr id="74774" name="AutoShape 23"/>
          <p:cNvSpPr>
            <a:spLocks noChangeArrowheads="1"/>
          </p:cNvSpPr>
          <p:nvPr/>
        </p:nvSpPr>
        <p:spPr bwMode="auto">
          <a:xfrm>
            <a:off x="265111" y="6042761"/>
            <a:ext cx="6413501" cy="593112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"Патриотическое воспитание детей и молодежи муниципального образования «Зырянский район» на 2023 год и на плановый период 2024 и 2025 годов"</a:t>
            </a:r>
          </a:p>
        </p:txBody>
      </p:sp>
      <p:sp>
        <p:nvSpPr>
          <p:cNvPr id="74775" name="AutoShape 24"/>
          <p:cNvSpPr>
            <a:spLocks noChangeArrowheads="1"/>
          </p:cNvSpPr>
          <p:nvPr/>
        </p:nvSpPr>
        <p:spPr bwMode="auto">
          <a:xfrm>
            <a:off x="6777547" y="6019005"/>
            <a:ext cx="5198612" cy="61595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10</a:t>
            </a:r>
          </a:p>
        </p:txBody>
      </p:sp>
      <p:sp>
        <p:nvSpPr>
          <p:cNvPr id="74778" name="AutoShape 27"/>
          <p:cNvSpPr>
            <a:spLocks noChangeArrowheads="1"/>
          </p:cNvSpPr>
          <p:nvPr/>
        </p:nvSpPr>
        <p:spPr bwMode="auto">
          <a:xfrm>
            <a:off x="265113" y="917998"/>
            <a:ext cx="6464300" cy="47582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b="1" dirty="0">
              <a:solidFill>
                <a:srgbClr val="000000"/>
              </a:solidFill>
              <a:latin typeface="+mn-lt"/>
              <a:ea typeface="Microsoft YaHei" pitchFamily="34" charset="-122"/>
            </a:endParaRPr>
          </a:p>
        </p:txBody>
      </p:sp>
      <p:sp>
        <p:nvSpPr>
          <p:cNvPr id="74779" name="AutoShape 28"/>
          <p:cNvSpPr>
            <a:spLocks noChangeArrowheads="1"/>
          </p:cNvSpPr>
          <p:nvPr/>
        </p:nvSpPr>
        <p:spPr bwMode="auto">
          <a:xfrm>
            <a:off x="6769099" y="917998"/>
            <a:ext cx="5157787" cy="479002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План</a:t>
            </a:r>
          </a:p>
        </p:txBody>
      </p:sp>
      <p:sp>
        <p:nvSpPr>
          <p:cNvPr id="74782" name="AutoShape 31"/>
          <p:cNvSpPr>
            <a:spLocks noChangeArrowheads="1"/>
          </p:cNvSpPr>
          <p:nvPr/>
        </p:nvSpPr>
        <p:spPr bwMode="auto">
          <a:xfrm>
            <a:off x="265113" y="1949450"/>
            <a:ext cx="6457950" cy="78105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«Обеспечение доступным жильем отдельных категорий граждан на территории Зырянского района на 2020-2024 годы»</a:t>
            </a:r>
          </a:p>
        </p:txBody>
      </p:sp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265113" y="942975"/>
            <a:ext cx="628808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ru-RU" sz="1400" b="1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Наименование показателей</a:t>
            </a:r>
            <a:endParaRPr lang="ru-RU" sz="1400" dirty="0">
              <a:solidFill>
                <a:srgbClr val="003300"/>
              </a:solidFill>
              <a:latin typeface="+mn-lt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EF601E6-A940-4343-8EA1-B6FE121F5458}"/>
              </a:ext>
            </a:extLst>
          </p:cNvPr>
          <p:cNvSpPr/>
          <p:nvPr/>
        </p:nvSpPr>
        <p:spPr>
          <a:xfrm>
            <a:off x="195771" y="195262"/>
            <a:ext cx="11824780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6801" name="AutoShape 2"/>
          <p:cNvSpPr>
            <a:spLocks noChangeArrowheads="1"/>
          </p:cNvSpPr>
          <p:nvPr/>
        </p:nvSpPr>
        <p:spPr bwMode="auto">
          <a:xfrm>
            <a:off x="276837" y="223595"/>
            <a:ext cx="11635530" cy="759311"/>
          </a:xfrm>
          <a:prstGeom prst="actionButtonBlank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Расходы на реализацию муниципальных программ и ведомственных целевых программ Зырянского района за  2023 года,</a:t>
            </a:r>
            <a:r>
              <a:rPr lang="ru-RU" altLang="ru-RU" sz="20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altLang="ru-RU" sz="1400" b="1" dirty="0" err="1">
                <a:solidFill>
                  <a:srgbClr val="003300"/>
                </a:solidFill>
                <a:latin typeface="+mn-lt"/>
              </a:rPr>
              <a:t>тыс.рублей</a:t>
            </a:r>
            <a:endParaRPr lang="ru-RU" altLang="ru-RU" sz="14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76802" name="AutoShape 3"/>
          <p:cNvSpPr>
            <a:spLocks noChangeArrowheads="1"/>
          </p:cNvSpPr>
          <p:nvPr/>
        </p:nvSpPr>
        <p:spPr bwMode="auto">
          <a:xfrm>
            <a:off x="276837" y="1653087"/>
            <a:ext cx="6484324" cy="45461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"Питание в образовательных учреждениях на 2023 год и плановый период 2024-2025 годов</a:t>
            </a:r>
            <a:r>
              <a:rPr lang="ru-RU" altLang="ru-RU" sz="1400" dirty="0">
                <a:solidFill>
                  <a:srgbClr val="003300"/>
                </a:solidFill>
                <a:latin typeface="+mn-lt"/>
              </a:rPr>
              <a:t>"</a:t>
            </a:r>
          </a:p>
        </p:txBody>
      </p:sp>
      <p:sp>
        <p:nvSpPr>
          <p:cNvPr id="76803" name="AutoShape 4"/>
          <p:cNvSpPr>
            <a:spLocks noChangeArrowheads="1"/>
          </p:cNvSpPr>
          <p:nvPr/>
        </p:nvSpPr>
        <p:spPr bwMode="auto">
          <a:xfrm>
            <a:off x="6858508" y="1612057"/>
            <a:ext cx="5053860" cy="52462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1 326</a:t>
            </a:r>
          </a:p>
        </p:txBody>
      </p:sp>
      <p:sp>
        <p:nvSpPr>
          <p:cNvPr id="76806" name="AutoShape 7"/>
          <p:cNvSpPr>
            <a:spLocks noChangeArrowheads="1"/>
          </p:cNvSpPr>
          <p:nvPr/>
        </p:nvSpPr>
        <p:spPr bwMode="auto">
          <a:xfrm>
            <a:off x="292201" y="2178836"/>
            <a:ext cx="6484324" cy="777631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"Профилактика преступлений и правонарушений, пропаганда здорового образа жизни среди несовершеннолетних муниципального образования «Зырянский район» на 2023 год и плановый период 2024 и 2025 годов"</a:t>
            </a:r>
          </a:p>
        </p:txBody>
      </p:sp>
      <p:sp>
        <p:nvSpPr>
          <p:cNvPr id="76807" name="AutoShape 8"/>
          <p:cNvSpPr>
            <a:spLocks noChangeArrowheads="1"/>
          </p:cNvSpPr>
          <p:nvPr/>
        </p:nvSpPr>
        <p:spPr bwMode="auto">
          <a:xfrm>
            <a:off x="6872954" y="2185890"/>
            <a:ext cx="5039413" cy="73352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76810" name="AutoShape 12"/>
          <p:cNvSpPr>
            <a:spLocks noChangeArrowheads="1"/>
          </p:cNvSpPr>
          <p:nvPr/>
        </p:nvSpPr>
        <p:spPr bwMode="auto">
          <a:xfrm>
            <a:off x="290583" y="3826839"/>
            <a:ext cx="6444639" cy="552044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"Организация проведения мероприятий и обеспечение участия участников образовательных отношений в мероприятиях различного уровня на 2023 год и на плановый период 2024 и 2025 годов"</a:t>
            </a:r>
          </a:p>
        </p:txBody>
      </p:sp>
      <p:sp>
        <p:nvSpPr>
          <p:cNvPr id="76811" name="AutoShape 13"/>
          <p:cNvSpPr>
            <a:spLocks noChangeArrowheads="1"/>
          </p:cNvSpPr>
          <p:nvPr/>
        </p:nvSpPr>
        <p:spPr bwMode="auto">
          <a:xfrm>
            <a:off x="6858505" y="3860800"/>
            <a:ext cx="5053861" cy="51808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76814" name="AutoShape 16"/>
          <p:cNvSpPr>
            <a:spLocks noChangeArrowheads="1"/>
          </p:cNvSpPr>
          <p:nvPr/>
        </p:nvSpPr>
        <p:spPr bwMode="auto">
          <a:xfrm>
            <a:off x="290583" y="4425170"/>
            <a:ext cx="6444638" cy="43656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"Предоставление дополнительного образования детям в Зырянском районе на 2023 год и на плановый период 2024 и 2025 годов"</a:t>
            </a:r>
          </a:p>
        </p:txBody>
      </p:sp>
      <p:sp>
        <p:nvSpPr>
          <p:cNvPr id="76815" name="AutoShape 17"/>
          <p:cNvSpPr>
            <a:spLocks noChangeArrowheads="1"/>
          </p:cNvSpPr>
          <p:nvPr/>
        </p:nvSpPr>
        <p:spPr bwMode="auto">
          <a:xfrm>
            <a:off x="290583" y="4908020"/>
            <a:ext cx="6444638" cy="632355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"Профилактика преступлений и правонарушений, пропаганда здорового образа жизни среди несовершеннолетних муниципального образования «Зырянский район» на 2023 год и плановый период </a:t>
            </a:r>
            <a:r>
              <a:rPr lang="ru-RU" altLang="ru-RU" sz="1400" dirty="0">
                <a:solidFill>
                  <a:srgbClr val="003300"/>
                </a:solidFill>
                <a:latin typeface="+mn-lt"/>
              </a:rPr>
              <a:t>2024 и 2025 годов"</a:t>
            </a:r>
          </a:p>
        </p:txBody>
      </p:sp>
      <p:sp>
        <p:nvSpPr>
          <p:cNvPr id="76816" name="AutoShape 18"/>
          <p:cNvSpPr>
            <a:spLocks noChangeArrowheads="1"/>
          </p:cNvSpPr>
          <p:nvPr/>
        </p:nvSpPr>
        <p:spPr bwMode="auto">
          <a:xfrm>
            <a:off x="6866950" y="4421747"/>
            <a:ext cx="5053863" cy="493712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12 253</a:t>
            </a:r>
          </a:p>
        </p:txBody>
      </p:sp>
      <p:sp>
        <p:nvSpPr>
          <p:cNvPr id="76819" name="AutoShape 21"/>
          <p:cNvSpPr>
            <a:spLocks noChangeArrowheads="1"/>
          </p:cNvSpPr>
          <p:nvPr/>
        </p:nvSpPr>
        <p:spPr bwMode="auto">
          <a:xfrm>
            <a:off x="6858504" y="4958323"/>
            <a:ext cx="5078183" cy="59157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70,2</a:t>
            </a:r>
          </a:p>
        </p:txBody>
      </p:sp>
      <p:sp>
        <p:nvSpPr>
          <p:cNvPr id="76822" name="AutoShape 24"/>
          <p:cNvSpPr>
            <a:spLocks noChangeArrowheads="1"/>
          </p:cNvSpPr>
          <p:nvPr/>
        </p:nvSpPr>
        <p:spPr bwMode="auto">
          <a:xfrm>
            <a:off x="276838" y="1010800"/>
            <a:ext cx="6484324" cy="552044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3300"/>
                </a:solidFill>
                <a:latin typeface="+mn-lt"/>
              </a:rPr>
              <a:t>Наименование показателей</a:t>
            </a:r>
            <a:endParaRPr lang="ru-RU" sz="1400" dirty="0">
              <a:solidFill>
                <a:srgbClr val="003300"/>
              </a:solidFill>
              <a:latin typeface="+mn-lt"/>
            </a:endParaRPr>
          </a:p>
          <a:p>
            <a:pPr algn="ctr" defTabSz="449263" font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6823" name="AutoShape 25"/>
          <p:cNvSpPr>
            <a:spLocks noChangeArrowheads="1"/>
          </p:cNvSpPr>
          <p:nvPr/>
        </p:nvSpPr>
        <p:spPr bwMode="auto">
          <a:xfrm>
            <a:off x="6858508" y="1004887"/>
            <a:ext cx="5053859" cy="52462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План</a:t>
            </a:r>
          </a:p>
        </p:txBody>
      </p:sp>
      <p:sp>
        <p:nvSpPr>
          <p:cNvPr id="76826" name="AutoShape 28"/>
          <p:cNvSpPr>
            <a:spLocks noChangeArrowheads="1"/>
          </p:cNvSpPr>
          <p:nvPr/>
        </p:nvSpPr>
        <p:spPr bwMode="auto">
          <a:xfrm>
            <a:off x="290583" y="5597525"/>
            <a:ext cx="6444638" cy="47198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"Создание условий для предоставления населению Зырянского района культурно - досуговых услуг на 2023 год и на плановый период 2024 и 2025 год годы"</a:t>
            </a:r>
          </a:p>
        </p:txBody>
      </p:sp>
      <p:sp>
        <p:nvSpPr>
          <p:cNvPr id="76827" name="AutoShape 29"/>
          <p:cNvSpPr>
            <a:spLocks noChangeArrowheads="1"/>
          </p:cNvSpPr>
          <p:nvPr/>
        </p:nvSpPr>
        <p:spPr bwMode="auto">
          <a:xfrm>
            <a:off x="6858503" y="5592763"/>
            <a:ext cx="5078185" cy="47198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17 178</a:t>
            </a:r>
          </a:p>
        </p:txBody>
      </p:sp>
      <p:sp>
        <p:nvSpPr>
          <p:cNvPr id="76830" name="AutoShape 32"/>
          <p:cNvSpPr>
            <a:spLocks noChangeArrowheads="1"/>
          </p:cNvSpPr>
          <p:nvPr/>
        </p:nvSpPr>
        <p:spPr bwMode="auto">
          <a:xfrm>
            <a:off x="292200" y="3022908"/>
            <a:ext cx="6444639" cy="757644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"Профилактика преступлений и правонарушений, пропаганда здорового образа жизни среди несовершеннолетних муниципального образования «Зырянский район» на 2023 год и плановый период 2024 и 2025 годов"</a:t>
            </a:r>
          </a:p>
        </p:txBody>
      </p:sp>
      <p:sp>
        <p:nvSpPr>
          <p:cNvPr id="76831" name="AutoShape 33"/>
          <p:cNvSpPr>
            <a:spLocks noChangeArrowheads="1"/>
          </p:cNvSpPr>
          <p:nvPr/>
        </p:nvSpPr>
        <p:spPr bwMode="auto">
          <a:xfrm>
            <a:off x="6858503" y="6126662"/>
            <a:ext cx="5078185" cy="408361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1 245</a:t>
            </a:r>
          </a:p>
        </p:txBody>
      </p:sp>
      <p:sp>
        <p:nvSpPr>
          <p:cNvPr id="76834" name="AutoShape 36"/>
          <p:cNvSpPr>
            <a:spLocks noChangeArrowheads="1"/>
          </p:cNvSpPr>
          <p:nvPr/>
        </p:nvSpPr>
        <p:spPr bwMode="auto">
          <a:xfrm>
            <a:off x="290583" y="6126662"/>
            <a:ext cx="6444638" cy="408361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"Создание условий для предоставления музейных услуг населению Зырянского района на 2023 год и плановый период 2024 и 2025 годов"</a:t>
            </a:r>
          </a:p>
        </p:txBody>
      </p:sp>
      <p:sp>
        <p:nvSpPr>
          <p:cNvPr id="76835" name="AutoShape 37"/>
          <p:cNvSpPr>
            <a:spLocks noChangeArrowheads="1"/>
          </p:cNvSpPr>
          <p:nvPr/>
        </p:nvSpPr>
        <p:spPr bwMode="auto">
          <a:xfrm>
            <a:off x="6866951" y="3022909"/>
            <a:ext cx="5053861" cy="771218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1 403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DD6E146-0400-4565-9968-1420CC2604F5}"/>
              </a:ext>
            </a:extLst>
          </p:cNvPr>
          <p:cNvSpPr/>
          <p:nvPr/>
        </p:nvSpPr>
        <p:spPr>
          <a:xfrm>
            <a:off x="195771" y="195262"/>
            <a:ext cx="11824780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8849" name="AutoShape 2"/>
          <p:cNvSpPr>
            <a:spLocks noChangeArrowheads="1"/>
          </p:cNvSpPr>
          <p:nvPr/>
        </p:nvSpPr>
        <p:spPr bwMode="auto">
          <a:xfrm>
            <a:off x="302003" y="292100"/>
            <a:ext cx="11652951" cy="654049"/>
          </a:xfrm>
          <a:prstGeom prst="actionButtonBlank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Расходы на реализацию муниципальных программ и ведомственных целевых программ Зырянского района за  2023 года, </a:t>
            </a:r>
            <a:r>
              <a:rPr lang="ru-RU" altLang="ru-RU" sz="1400" b="1" dirty="0" err="1">
                <a:solidFill>
                  <a:srgbClr val="003300"/>
                </a:solidFill>
                <a:latin typeface="+mn-lt"/>
              </a:rPr>
              <a:t>тыс.рублей</a:t>
            </a:r>
            <a:endParaRPr lang="ru-RU" altLang="ru-RU" sz="14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78850" name="AutoShape 3"/>
          <p:cNvSpPr>
            <a:spLocks noChangeArrowheads="1"/>
          </p:cNvSpPr>
          <p:nvPr/>
        </p:nvSpPr>
        <p:spPr bwMode="auto">
          <a:xfrm>
            <a:off x="302002" y="2447132"/>
            <a:ext cx="6358856" cy="49530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"Содействие развитию массовой физической культуры на 2023 год и на плановый период 2024 и 2025 годы"</a:t>
            </a:r>
          </a:p>
        </p:txBody>
      </p:sp>
      <p:sp>
        <p:nvSpPr>
          <p:cNvPr id="78851" name="AutoShape 4"/>
          <p:cNvSpPr>
            <a:spLocks noChangeArrowheads="1"/>
          </p:cNvSpPr>
          <p:nvPr/>
        </p:nvSpPr>
        <p:spPr bwMode="auto">
          <a:xfrm>
            <a:off x="302003" y="3009650"/>
            <a:ext cx="6358856" cy="63023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"Создание условий для обеспечения равных финансовых возможностей сельских поселений Зырянского района на 2023 год и на плановый период 2024 и 2025 годов по решению вопросов местного значения"</a:t>
            </a:r>
          </a:p>
        </p:txBody>
      </p:sp>
      <p:sp>
        <p:nvSpPr>
          <p:cNvPr id="78852" name="AutoShape 5"/>
          <p:cNvSpPr>
            <a:spLocks noChangeArrowheads="1"/>
          </p:cNvSpPr>
          <p:nvPr/>
        </p:nvSpPr>
        <p:spPr bwMode="auto">
          <a:xfrm>
            <a:off x="337703" y="3690730"/>
            <a:ext cx="6323155" cy="727075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«Развитие малого и среднего предпринимательства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 Зырянском районе  на 2020 – 2024 годы»</a:t>
            </a:r>
          </a:p>
        </p:txBody>
      </p:sp>
      <p:sp>
        <p:nvSpPr>
          <p:cNvPr id="78853" name="AutoShape 6"/>
          <p:cNvSpPr>
            <a:spLocks noChangeArrowheads="1"/>
          </p:cNvSpPr>
          <p:nvPr/>
        </p:nvSpPr>
        <p:spPr bwMode="auto">
          <a:xfrm>
            <a:off x="282293" y="5905708"/>
            <a:ext cx="6374732" cy="57981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«Комплексное развитие сельских территорий муниципального образования Зырянского района Томской области на 2020 – 2025 годы»</a:t>
            </a:r>
          </a:p>
        </p:txBody>
      </p:sp>
      <p:sp>
        <p:nvSpPr>
          <p:cNvPr id="78854" name="AutoShape 7"/>
          <p:cNvSpPr>
            <a:spLocks noChangeArrowheads="1"/>
          </p:cNvSpPr>
          <p:nvPr/>
        </p:nvSpPr>
        <p:spPr bwMode="auto">
          <a:xfrm>
            <a:off x="6767089" y="2447132"/>
            <a:ext cx="5186788" cy="52705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964</a:t>
            </a:r>
          </a:p>
        </p:txBody>
      </p:sp>
      <p:sp>
        <p:nvSpPr>
          <p:cNvPr id="78855" name="AutoShape 8"/>
          <p:cNvSpPr>
            <a:spLocks noChangeArrowheads="1"/>
          </p:cNvSpPr>
          <p:nvPr/>
        </p:nvSpPr>
        <p:spPr bwMode="auto">
          <a:xfrm>
            <a:off x="6767089" y="3011280"/>
            <a:ext cx="5186788" cy="62860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10 528</a:t>
            </a:r>
          </a:p>
        </p:txBody>
      </p:sp>
      <p:sp>
        <p:nvSpPr>
          <p:cNvPr id="78856" name="AutoShape 9"/>
          <p:cNvSpPr>
            <a:spLocks noChangeArrowheads="1"/>
          </p:cNvSpPr>
          <p:nvPr/>
        </p:nvSpPr>
        <p:spPr bwMode="auto">
          <a:xfrm>
            <a:off x="6769100" y="5886658"/>
            <a:ext cx="5227130" cy="624178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310</a:t>
            </a:r>
          </a:p>
        </p:txBody>
      </p:sp>
      <p:sp>
        <p:nvSpPr>
          <p:cNvPr id="78863" name="AutoShape 16"/>
          <p:cNvSpPr>
            <a:spLocks noChangeArrowheads="1"/>
          </p:cNvSpPr>
          <p:nvPr/>
        </p:nvSpPr>
        <p:spPr bwMode="auto">
          <a:xfrm>
            <a:off x="302004" y="1035050"/>
            <a:ext cx="6358856" cy="63658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3300"/>
                </a:solidFill>
                <a:latin typeface="+mn-lt"/>
              </a:rPr>
              <a:t>Наименование показателей</a:t>
            </a:r>
            <a:endParaRPr lang="ru-RU" altLang="ru-RU" sz="14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78864" name="AutoShape 17"/>
          <p:cNvSpPr>
            <a:spLocks noChangeArrowheads="1"/>
          </p:cNvSpPr>
          <p:nvPr/>
        </p:nvSpPr>
        <p:spPr bwMode="auto">
          <a:xfrm>
            <a:off x="6760084" y="1027113"/>
            <a:ext cx="5193793" cy="65405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План</a:t>
            </a:r>
          </a:p>
        </p:txBody>
      </p:sp>
      <p:sp>
        <p:nvSpPr>
          <p:cNvPr id="78867" name="AutoShape 20"/>
          <p:cNvSpPr>
            <a:spLocks noChangeArrowheads="1"/>
          </p:cNvSpPr>
          <p:nvPr/>
        </p:nvSpPr>
        <p:spPr bwMode="auto">
          <a:xfrm>
            <a:off x="302003" y="1712912"/>
            <a:ext cx="6358856" cy="67786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"Организация библиотечного обслуживания населения </a:t>
            </a:r>
            <a:r>
              <a:rPr lang="ru-RU" altLang="ru-RU" sz="1200" dirty="0" err="1">
                <a:solidFill>
                  <a:srgbClr val="003300"/>
                </a:solidFill>
                <a:latin typeface="+mn-lt"/>
              </a:rPr>
              <a:t>межпоселенческими</a:t>
            </a: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 библиотеками, комплектование и обеспечение сохранности их библиотечных фондов  на 2023 год и на плановый период 2024 и 2025 годов"</a:t>
            </a:r>
          </a:p>
        </p:txBody>
      </p:sp>
      <p:sp>
        <p:nvSpPr>
          <p:cNvPr id="78868" name="AutoShape 21"/>
          <p:cNvSpPr>
            <a:spLocks noChangeArrowheads="1"/>
          </p:cNvSpPr>
          <p:nvPr/>
        </p:nvSpPr>
        <p:spPr bwMode="auto">
          <a:xfrm>
            <a:off x="6761163" y="1715338"/>
            <a:ext cx="5193792" cy="68580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5 198</a:t>
            </a:r>
          </a:p>
        </p:txBody>
      </p:sp>
      <p:sp>
        <p:nvSpPr>
          <p:cNvPr id="78871" name="AutoShape 24"/>
          <p:cNvSpPr>
            <a:spLocks noChangeArrowheads="1"/>
          </p:cNvSpPr>
          <p:nvPr/>
        </p:nvSpPr>
        <p:spPr bwMode="auto">
          <a:xfrm>
            <a:off x="6814325" y="3681162"/>
            <a:ext cx="5139552" cy="727075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250</a:t>
            </a:r>
          </a:p>
        </p:txBody>
      </p:sp>
      <p:sp>
        <p:nvSpPr>
          <p:cNvPr id="78874" name="AutoShape 27"/>
          <p:cNvSpPr>
            <a:spLocks noChangeArrowheads="1"/>
          </p:cNvSpPr>
          <p:nvPr/>
        </p:nvSpPr>
        <p:spPr bwMode="auto">
          <a:xfrm>
            <a:off x="286126" y="5302250"/>
            <a:ext cx="6374732" cy="542925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«Формирование законопослушного  поведения участников дорожного движения в муниципальном образовании «Зырянский район» на 2019-2023 годы» </a:t>
            </a:r>
          </a:p>
        </p:txBody>
      </p:sp>
      <p:sp>
        <p:nvSpPr>
          <p:cNvPr id="78875" name="AutoShape 28"/>
          <p:cNvSpPr>
            <a:spLocks noChangeArrowheads="1"/>
          </p:cNvSpPr>
          <p:nvPr/>
        </p:nvSpPr>
        <p:spPr bwMode="auto">
          <a:xfrm>
            <a:off x="286126" y="4489242"/>
            <a:ext cx="6374732" cy="752475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«Профилактика терроризма и экстремизма, а также  минимизация и (или) ликвидация последствий проявлений терроризма и экстремизма в муниципальном образовании  «Зырянский  район» на 2020-2024 годы»</a:t>
            </a:r>
          </a:p>
        </p:txBody>
      </p:sp>
      <p:sp>
        <p:nvSpPr>
          <p:cNvPr id="78876" name="AutoShape 29"/>
          <p:cNvSpPr>
            <a:spLocks noChangeArrowheads="1"/>
          </p:cNvSpPr>
          <p:nvPr/>
        </p:nvSpPr>
        <p:spPr bwMode="auto">
          <a:xfrm>
            <a:off x="6803754" y="4474913"/>
            <a:ext cx="5150123" cy="75088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50</a:t>
            </a:r>
          </a:p>
        </p:txBody>
      </p:sp>
      <p:sp>
        <p:nvSpPr>
          <p:cNvPr id="78877" name="AutoShape 30"/>
          <p:cNvSpPr>
            <a:spLocks noChangeArrowheads="1"/>
          </p:cNvSpPr>
          <p:nvPr/>
        </p:nvSpPr>
        <p:spPr bwMode="auto">
          <a:xfrm>
            <a:off x="6814326" y="5272087"/>
            <a:ext cx="5139552" cy="55880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15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F0048C5-9B64-4E63-B440-30461FCF992B}"/>
              </a:ext>
            </a:extLst>
          </p:cNvPr>
          <p:cNvSpPr/>
          <p:nvPr/>
        </p:nvSpPr>
        <p:spPr>
          <a:xfrm>
            <a:off x="195771" y="178009"/>
            <a:ext cx="11824780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80897" name="AutoShape 2"/>
          <p:cNvSpPr>
            <a:spLocks noChangeArrowheads="1"/>
          </p:cNvSpPr>
          <p:nvPr/>
        </p:nvSpPr>
        <p:spPr bwMode="auto">
          <a:xfrm>
            <a:off x="324851" y="303213"/>
            <a:ext cx="11570737" cy="931862"/>
          </a:xfrm>
          <a:prstGeom prst="actionButtonBlank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Расходы на реализацию муниципальных программ и ведомственных целевых программ Зырянского района за  2023 года, </a:t>
            </a:r>
            <a:r>
              <a:rPr lang="ru-RU" altLang="ru-RU" sz="1400" b="1" dirty="0" err="1">
                <a:solidFill>
                  <a:srgbClr val="003300"/>
                </a:solidFill>
              </a:rPr>
              <a:t>тыс.рублей</a:t>
            </a:r>
            <a:endParaRPr lang="ru-RU" altLang="ru-RU" sz="1400" b="1" dirty="0">
              <a:solidFill>
                <a:srgbClr val="003300"/>
              </a:solidFill>
            </a:endParaRP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altLang="ru-RU" sz="2000" b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0900" name="AutoShape 6"/>
          <p:cNvSpPr>
            <a:spLocks noChangeArrowheads="1"/>
          </p:cNvSpPr>
          <p:nvPr/>
        </p:nvSpPr>
        <p:spPr bwMode="auto">
          <a:xfrm>
            <a:off x="324852" y="3114675"/>
            <a:ext cx="6371223" cy="60325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Итого</a:t>
            </a:r>
          </a:p>
        </p:txBody>
      </p:sp>
      <p:sp>
        <p:nvSpPr>
          <p:cNvPr id="80903" name="AutoShape 9"/>
          <p:cNvSpPr>
            <a:spLocks noChangeArrowheads="1"/>
          </p:cNvSpPr>
          <p:nvPr/>
        </p:nvSpPr>
        <p:spPr bwMode="auto">
          <a:xfrm>
            <a:off x="6804026" y="3109329"/>
            <a:ext cx="5089978" cy="60483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3300"/>
                </a:solidFill>
                <a:latin typeface="+mn-lt"/>
              </a:rPr>
              <a:t>118 815</a:t>
            </a:r>
          </a:p>
        </p:txBody>
      </p:sp>
      <p:sp>
        <p:nvSpPr>
          <p:cNvPr id="80910" name="AutoShape 16"/>
          <p:cNvSpPr>
            <a:spLocks noChangeArrowheads="1"/>
          </p:cNvSpPr>
          <p:nvPr/>
        </p:nvSpPr>
        <p:spPr bwMode="auto">
          <a:xfrm>
            <a:off x="324853" y="1341438"/>
            <a:ext cx="6363285" cy="650875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3300"/>
                </a:solidFill>
                <a:latin typeface="+mn-lt"/>
              </a:rPr>
              <a:t>Наименование показателей</a:t>
            </a:r>
            <a:endParaRPr lang="ru-RU" altLang="ru-RU" sz="14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80911" name="AutoShape 17"/>
          <p:cNvSpPr>
            <a:spLocks noChangeArrowheads="1"/>
          </p:cNvSpPr>
          <p:nvPr/>
        </p:nvSpPr>
        <p:spPr bwMode="auto">
          <a:xfrm>
            <a:off x="6769099" y="1341438"/>
            <a:ext cx="5126489" cy="68738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План</a:t>
            </a:r>
          </a:p>
        </p:txBody>
      </p:sp>
      <p:sp>
        <p:nvSpPr>
          <p:cNvPr id="80914" name="AutoShape 20"/>
          <p:cNvSpPr>
            <a:spLocks noChangeArrowheads="1"/>
          </p:cNvSpPr>
          <p:nvPr/>
        </p:nvSpPr>
        <p:spPr bwMode="auto">
          <a:xfrm>
            <a:off x="324853" y="2087563"/>
            <a:ext cx="6371222" cy="931862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Ведомственная целевая программа "Создание условий для укрепления личных подсобных хозяйств на 2023 и плановый период 2024-2025 годов"</a:t>
            </a:r>
          </a:p>
        </p:txBody>
      </p:sp>
      <p:sp>
        <p:nvSpPr>
          <p:cNvPr id="80915" name="AutoShape 21"/>
          <p:cNvSpPr>
            <a:spLocks noChangeArrowheads="1"/>
          </p:cNvSpPr>
          <p:nvPr/>
        </p:nvSpPr>
        <p:spPr bwMode="auto">
          <a:xfrm>
            <a:off x="6767514" y="2093913"/>
            <a:ext cx="5126490" cy="93980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145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C920B1-F213-4CDA-94F3-FB4B538C06F1}"/>
              </a:ext>
            </a:extLst>
          </p:cNvPr>
          <p:cNvSpPr/>
          <p:nvPr/>
        </p:nvSpPr>
        <p:spPr>
          <a:xfrm>
            <a:off x="131762" y="195262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/>
          </p:cNvPr>
          <p:cNvSpPr/>
          <p:nvPr/>
        </p:nvSpPr>
        <p:spPr>
          <a:xfrm>
            <a:off x="369412" y="3038475"/>
            <a:ext cx="6083300" cy="3106737"/>
          </a:xfrm>
          <a:prstGeom prst="rect">
            <a:avLst/>
          </a:prstGeom>
          <a:solidFill>
            <a:srgbClr val="A7EACB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5">
            <a:extLst/>
          </p:cNvPr>
          <p:cNvSpPr/>
          <p:nvPr/>
        </p:nvSpPr>
        <p:spPr>
          <a:xfrm rot="10800000" flipH="1" flipV="1">
            <a:off x="6873240" y="3038475"/>
            <a:ext cx="4661450" cy="310673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3300"/>
                </a:solidFill>
                <a:cs typeface="Times New Roman" pitchFamily="18" charset="0"/>
              </a:rPr>
              <a:t>Подготовлено: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rgbClr val="00330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  <a:t>МКУ «УФ Администрации Зырянского района»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</a:br>
            <a:r>
              <a:rPr lang="ru-RU" altLang="ru-RU" sz="2400" b="1" dirty="0" err="1">
                <a:solidFill>
                  <a:srgbClr val="003300"/>
                </a:solidFill>
                <a:cs typeface="Times New Roman" pitchFamily="18" charset="0"/>
              </a:rPr>
              <a:t>с.Зырянское</a:t>
            </a:r>
            <a:r>
              <a:rPr lang="ru-RU" altLang="ru-RU" sz="2400" b="1" dirty="0">
                <a:solidFill>
                  <a:srgbClr val="003300"/>
                </a:solidFill>
                <a:cs typeface="Times New Roman" pitchFamily="18" charset="0"/>
              </a:rPr>
              <a:t>, ул. Советская,10</a:t>
            </a:r>
            <a:b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</a:br>
            <a:endParaRPr lang="ru-RU" alt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000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5">
            <a:extLst/>
          </p:cNvPr>
          <p:cNvSpPr/>
          <p:nvPr/>
        </p:nvSpPr>
        <p:spPr>
          <a:xfrm rot="10800000" flipH="1" flipV="1">
            <a:off x="2065813" y="3422251"/>
            <a:ext cx="4040823" cy="2559449"/>
          </a:xfrm>
          <a:prstGeom prst="roundRect">
            <a:avLst>
              <a:gd name="adj" fmla="val 4714"/>
            </a:avLst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3300"/>
                </a:solidFill>
                <a:cs typeface="Times New Roman" pitchFamily="18" charset="0"/>
              </a:rPr>
              <a:t>Контактная информация: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rgbClr val="00330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003300"/>
                </a:solidFill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ziransk@findep.org</a:t>
            </a:r>
            <a:endParaRPr lang="ru-RU" altLang="ru-RU" sz="2400" b="1" dirty="0">
              <a:solidFill>
                <a:srgbClr val="00330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  <a:t>тел. 8(3824</a:t>
            </a:r>
            <a:r>
              <a:rPr lang="en-US" altLang="ru-RU" sz="2400" dirty="0">
                <a:solidFill>
                  <a:srgbClr val="003300"/>
                </a:solidFill>
                <a:cs typeface="Times New Roman" pitchFamily="18" charset="0"/>
              </a:rPr>
              <a:t>3</a:t>
            </a:r>
            <a: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  <a:t>) </a:t>
            </a:r>
            <a:r>
              <a:rPr lang="en-US" altLang="ru-RU" sz="2400" dirty="0">
                <a:solidFill>
                  <a:srgbClr val="003300"/>
                </a:solidFill>
                <a:cs typeface="Times New Roman" pitchFamily="18" charset="0"/>
              </a:rPr>
              <a:t>38</a:t>
            </a:r>
            <a: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  <a:t>-1</a:t>
            </a:r>
            <a:r>
              <a:rPr lang="en-US" altLang="ru-RU" sz="2400" dirty="0">
                <a:solidFill>
                  <a:srgbClr val="003300"/>
                </a:solidFill>
                <a:cs typeface="Times New Roman" pitchFamily="18" charset="0"/>
              </a:rPr>
              <a:t>45</a:t>
            </a:r>
            <a: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3300"/>
                </a:solidFill>
                <a:cs typeface="Times New Roman" pitchFamily="18" charset="0"/>
              </a:rPr>
              <a:t>Татьяна Анатольевна </a:t>
            </a:r>
            <a:r>
              <a:rPr lang="ru-RU" altLang="ru-RU" sz="2000" dirty="0" err="1">
                <a:solidFill>
                  <a:srgbClr val="003300"/>
                </a:solidFill>
                <a:cs typeface="Times New Roman" pitchFamily="18" charset="0"/>
              </a:rPr>
              <a:t>Ядыкина</a:t>
            </a:r>
            <a:endParaRPr lang="ru-RU" altLang="ru-RU" sz="2000" dirty="0">
              <a:solidFill>
                <a:srgbClr val="00330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3300"/>
                </a:solidFill>
                <a:cs typeface="Times New Roman" pitchFamily="18" charset="0"/>
              </a:rPr>
              <a:t>Руководитель Управления финансов Администрации Зырянского района</a:t>
            </a:r>
            <a:b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</a:br>
            <a:endParaRPr lang="ru-RU" altLang="ru-RU" sz="2400" dirty="0">
              <a:solidFill>
                <a:srgbClr val="00330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dirty="0">
              <a:solidFill>
                <a:schemeClr val="tx1"/>
              </a:solidFill>
            </a:endParaRPr>
          </a:p>
        </p:txBody>
      </p:sp>
      <p:pic>
        <p:nvPicPr>
          <p:cNvPr id="85001" name="Рисунок 9" descr="Электронная почта со сплошной заливкой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387" y="3221037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Рисунок 12" descr="Телефонная трубка со сплошной заливкой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2543" y="3894931"/>
            <a:ext cx="225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Рисунок 8" descr="Пользователи со сплошной заливкой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2099" y="4072731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4" name="Рисунок 14" descr="Мужской профиль со сплошной заливкой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3170" y="4292600"/>
            <a:ext cx="2524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Рисунок 18" descr="Маркер со сплошной заливкой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1864" y="5112949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7">
            <a:extLst>
              <a:ext uri="{FF2B5EF4-FFF2-40B4-BE49-F238E27FC236}">
                <a16:creationId xmlns:a16="http://schemas.microsoft.com/office/drawing/2014/main" id="{8D6C5AB5-4D0B-4DA7-A1BC-AEF91E149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" y="156565"/>
            <a:ext cx="11095989" cy="2364385"/>
          </a:xfrm>
          <a:prstGeom prst="wedgeRoundRectCallout">
            <a:avLst>
              <a:gd name="adj1" fmla="val -53005"/>
              <a:gd name="adj2" fmla="val 6935"/>
              <a:gd name="adj3" fmla="val 16667"/>
            </a:avLst>
          </a:prstGeom>
          <a:solidFill>
            <a:srgbClr val="85C27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ru-RU" sz="5400" b="1" i="1" dirty="0">
                <a:latin typeface="Microsoft YaHei" panose="020B0503020204020204" pitchFamily="34" charset="-122"/>
              </a:rPr>
              <a:t>Спасибо за внимание !</a:t>
            </a:r>
            <a:endParaRPr lang="ru-RU" altLang="ru-RU" sz="5400" b="1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654844" y="1733550"/>
            <a:ext cx="11211717" cy="4951413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54844" y="223171"/>
            <a:ext cx="9582150" cy="1200150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      Бюджет </a:t>
            </a:r>
            <a:r>
              <a:rPr lang="ru-RU" altLang="ru-RU" sz="3200" b="1" dirty="0">
                <a:solidFill>
                  <a:srgbClr val="003300"/>
                </a:solidFill>
                <a:latin typeface="Calibri" pitchFamily="34" charset="0"/>
              </a:rPr>
              <a:t>- </a:t>
            </a:r>
            <a:r>
              <a:rPr lang="ru-RU" altLang="ru-RU" sz="2800" b="1" dirty="0">
                <a:solidFill>
                  <a:srgbClr val="003300"/>
                </a:solidFill>
                <a:latin typeface="Calibri" pitchFamily="34" charset="0"/>
              </a:rPr>
              <a:t>план</a:t>
            </a:r>
            <a:r>
              <a:rPr lang="ru-RU" altLang="ru-RU" sz="2800" dirty="0">
                <a:solidFill>
                  <a:srgbClr val="003300"/>
                </a:solidFill>
                <a:latin typeface="Calibri" pitchFamily="34" charset="0"/>
              </a:rPr>
              <a:t> доходов и расходов</a:t>
            </a:r>
            <a:r>
              <a:rPr lang="ru-RU" altLang="ru-RU" sz="28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endParaRPr lang="en-US" altLang="ru-RU" sz="28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292225" y="2648269"/>
            <a:ext cx="35242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ДОХОДЫ</a:t>
            </a:r>
          </a:p>
          <a:p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денежные средства</a:t>
            </a:r>
            <a:r>
              <a:rPr lang="en-US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поступающие </a:t>
            </a:r>
            <a:r>
              <a:rPr lang="ru-RU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в бюджет</a:t>
            </a:r>
            <a:r>
              <a:rPr lang="ru-RU" altLang="zh-CN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8472488" y="2564883"/>
            <a:ext cx="30622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РАСХОДЫ</a:t>
            </a:r>
          </a:p>
          <a:p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выплачиваемые </a:t>
            </a:r>
            <a:endParaRPr lang="en-US" altLang="zh-CN" sz="24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из  бюджета </a:t>
            </a:r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денежные средства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pic>
        <p:nvPicPr>
          <p:cNvPr id="16389" name="Рисунок 21" descr="Назад со сплошной заливкой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85977">
            <a:off x="7725569" y="2912269"/>
            <a:ext cx="6810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23" descr="Назад со сплошной заливкой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91745">
            <a:off x="3694113" y="2886075"/>
            <a:ext cx="7350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1210872" y="4541243"/>
            <a:ext cx="35242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Дефицит</a:t>
            </a:r>
          </a:p>
          <a:p>
            <a:r>
              <a:rPr lang="ru-RU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Расходы</a:t>
            </a:r>
            <a:r>
              <a:rPr lang="en-US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&gt; </a:t>
            </a:r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доходов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8475663" y="4558766"/>
            <a:ext cx="352266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Профицит</a:t>
            </a:r>
          </a:p>
          <a:p>
            <a:r>
              <a:rPr lang="ru-RU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Доходы</a:t>
            </a:r>
            <a:r>
              <a:rPr lang="en-US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&gt; </a:t>
            </a:r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расходов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6393" name="Rectangle 2"/>
          <p:cNvSpPr>
            <a:spLocks noChangeArrowheads="1"/>
          </p:cNvSpPr>
          <p:nvPr/>
        </p:nvSpPr>
        <p:spPr bwMode="auto">
          <a:xfrm>
            <a:off x="654844" y="1271588"/>
            <a:ext cx="10311606" cy="522287"/>
          </a:xfrm>
          <a:prstGeom prst="rect">
            <a:avLst/>
          </a:prstGeom>
          <a:solidFill>
            <a:srgbClr val="A77E5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3300"/>
                </a:solidFill>
                <a:latin typeface="Calibri" pitchFamily="34" charset="0"/>
              </a:rPr>
              <a:t>            ДОХОДЫ - РАСХОДЫ = Дефицит/Профицит</a:t>
            </a:r>
            <a:endParaRPr lang="en-US" altLang="ru-RU" sz="2800" i="1" dirty="0">
              <a:latin typeface="Calibri" pitchFamily="34" charset="0"/>
            </a:endParaRPr>
          </a:p>
        </p:txBody>
      </p:sp>
      <p:pic>
        <p:nvPicPr>
          <p:cNvPr id="16394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2150" y="1693863"/>
            <a:ext cx="325437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2"/>
          <p:cNvSpPr>
            <a:spLocks noChangeArrowheads="1"/>
          </p:cNvSpPr>
          <p:nvPr/>
        </p:nvSpPr>
        <p:spPr bwMode="auto">
          <a:xfrm>
            <a:off x="4085430" y="5209895"/>
            <a:ext cx="408781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Сбалансированный</a:t>
            </a:r>
          </a:p>
          <a:p>
            <a:r>
              <a:rPr lang="ru-RU" altLang="ru-RU" sz="2400" dirty="0">
                <a:solidFill>
                  <a:srgbClr val="003300"/>
                </a:solidFill>
                <a:latin typeface="Calibri" pitchFamily="34" charset="0"/>
              </a:rPr>
              <a:t>         Доходы </a:t>
            </a:r>
            <a:r>
              <a:rPr lang="ru-RU" altLang="ru-RU" sz="3200" b="1" dirty="0">
                <a:solidFill>
                  <a:srgbClr val="003300"/>
                </a:solidFill>
                <a:latin typeface="Calibri" pitchFamily="34" charset="0"/>
              </a:rPr>
              <a:t>=</a:t>
            </a:r>
            <a:r>
              <a:rPr lang="ru-RU" altLang="ru-RU" sz="24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altLang="ru-RU" sz="2400" dirty="0">
                <a:solidFill>
                  <a:srgbClr val="003300"/>
                </a:solidFill>
                <a:latin typeface="Calibri" pitchFamily="34" charset="0"/>
              </a:rPr>
              <a:t>Расходы</a:t>
            </a:r>
            <a:endParaRPr lang="en-US" altLang="ru-RU" sz="2400" dirty="0">
              <a:latin typeface="Calibri" pitchFamily="34" charset="0"/>
            </a:endParaRPr>
          </a:p>
        </p:txBody>
      </p:sp>
      <p:sp>
        <p:nvSpPr>
          <p:cNvPr id="27" name="Прямоугольник 26">
            <a:extLst/>
          </p:cNvPr>
          <p:cNvSpPr/>
          <p:nvPr/>
        </p:nvSpPr>
        <p:spPr>
          <a:xfrm>
            <a:off x="317500" y="-1352550"/>
            <a:ext cx="1303338" cy="1270000"/>
          </a:xfrm>
          <a:prstGeom prst="rect">
            <a:avLst/>
          </a:prstGeom>
          <a:solidFill>
            <a:srgbClr val="85C27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2" y="-209288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90725" y="774700"/>
            <a:ext cx="82089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ДЕФИЦИТ И ПРОФИЦИТ</a:t>
            </a:r>
            <a:endParaRPr lang="en-US" altLang="ru-RU" sz="36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5C4ED-4549-43BE-A00B-E3FC891E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0084" y="4891657"/>
            <a:ext cx="12001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1F2F08F5-D29D-431C-A3A9-2FF4646855C3}"/>
              </a:ext>
            </a:extLst>
          </p:cNvPr>
          <p:cNvSpPr/>
          <p:nvPr/>
        </p:nvSpPr>
        <p:spPr>
          <a:xfrm>
            <a:off x="924967" y="1445708"/>
            <a:ext cx="3563144" cy="1114951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>
                <a:solidFill>
                  <a:srgbClr val="003300"/>
                </a:solidFill>
              </a:rPr>
              <a:t>ДЕФИЦИТ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B89B5FB-55A7-4410-9459-FE69BC747321}"/>
              </a:ext>
            </a:extLst>
          </p:cNvPr>
          <p:cNvSpPr/>
          <p:nvPr/>
        </p:nvSpPr>
        <p:spPr>
          <a:xfrm>
            <a:off x="7969541" y="1445708"/>
            <a:ext cx="3683503" cy="1188436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>
                <a:solidFill>
                  <a:srgbClr val="003300"/>
                </a:solidFill>
              </a:rPr>
              <a:t>ПРОФИЦИТ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79915F1-ABA8-4300-ACCC-B1C25FD4DD90}"/>
              </a:ext>
            </a:extLst>
          </p:cNvPr>
          <p:cNvSpPr/>
          <p:nvPr/>
        </p:nvSpPr>
        <p:spPr>
          <a:xfrm>
            <a:off x="924968" y="2758966"/>
            <a:ext cx="3563143" cy="920066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i="1" dirty="0">
                <a:solidFill>
                  <a:srgbClr val="003300"/>
                </a:solidFill>
              </a:rPr>
              <a:t>Накопленные резервы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B74EFAD-290A-424D-8023-6CD9E83AD1AA}"/>
              </a:ext>
            </a:extLst>
          </p:cNvPr>
          <p:cNvSpPr/>
          <p:nvPr/>
        </p:nvSpPr>
        <p:spPr>
          <a:xfrm>
            <a:off x="924529" y="3935342"/>
            <a:ext cx="3563144" cy="851176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i="1" dirty="0">
                <a:solidFill>
                  <a:srgbClr val="003300"/>
                </a:solidFill>
              </a:rPr>
              <a:t>Муниципальный долг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78DC0BF-7CBF-4986-8445-33E428E60824}"/>
              </a:ext>
            </a:extLst>
          </p:cNvPr>
          <p:cNvSpPr/>
          <p:nvPr/>
        </p:nvSpPr>
        <p:spPr>
          <a:xfrm>
            <a:off x="924967" y="4865615"/>
            <a:ext cx="3691892" cy="1392572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i="1" dirty="0">
                <a:solidFill>
                  <a:srgbClr val="003300"/>
                </a:solidFill>
              </a:rPr>
              <a:t>При дефицитном бюджете растет долг и (или) снижаются остатки средств накопления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0F0CDFB-95D6-46B4-ABF2-6A1B435485E6}"/>
              </a:ext>
            </a:extLst>
          </p:cNvPr>
          <p:cNvSpPr/>
          <p:nvPr/>
        </p:nvSpPr>
        <p:spPr>
          <a:xfrm>
            <a:off x="7961153" y="2827855"/>
            <a:ext cx="3691892" cy="851176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i="1" dirty="0">
                <a:solidFill>
                  <a:srgbClr val="003300"/>
                </a:solidFill>
              </a:rPr>
              <a:t>Накопленные резервы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C66D87C-D486-45E1-95A7-254A5B9AE180}"/>
              </a:ext>
            </a:extLst>
          </p:cNvPr>
          <p:cNvSpPr/>
          <p:nvPr/>
        </p:nvSpPr>
        <p:spPr>
          <a:xfrm>
            <a:off x="7961152" y="3814486"/>
            <a:ext cx="3691893" cy="851176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i="1" dirty="0">
                <a:solidFill>
                  <a:srgbClr val="003300"/>
                </a:solidFill>
              </a:rPr>
              <a:t>Муниципальный долг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45B5A9E-4D1A-4275-9AB9-AF30E4B63D0C}"/>
              </a:ext>
            </a:extLst>
          </p:cNvPr>
          <p:cNvSpPr/>
          <p:nvPr/>
        </p:nvSpPr>
        <p:spPr>
          <a:xfrm>
            <a:off x="7961152" y="4801117"/>
            <a:ext cx="3691892" cy="1457070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i="1" dirty="0">
                <a:solidFill>
                  <a:srgbClr val="003300"/>
                </a:solidFill>
              </a:rPr>
              <a:t>При профицитном бюджете снижается долг и (или) растут остатки средств накопления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F250E5D-AF0F-4088-9F3F-B6E8D7062CF8}"/>
              </a:ext>
            </a:extLst>
          </p:cNvPr>
          <p:cNvSpPr/>
          <p:nvPr/>
        </p:nvSpPr>
        <p:spPr>
          <a:xfrm>
            <a:off x="5622216" y="1639422"/>
            <a:ext cx="484632" cy="1422560"/>
          </a:xfrm>
          <a:prstGeom prst="down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B109E6A6-CA1C-46D2-8B51-D8347795D13E}"/>
              </a:ext>
            </a:extLst>
          </p:cNvPr>
          <p:cNvSpPr/>
          <p:nvPr/>
        </p:nvSpPr>
        <p:spPr>
          <a:xfrm flipV="1">
            <a:off x="5622216" y="3243102"/>
            <a:ext cx="484632" cy="1422560"/>
          </a:xfrm>
          <a:prstGeom prst="down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D217E71B-BC8C-4727-8174-2626DD3B0E2E}"/>
              </a:ext>
            </a:extLst>
          </p:cNvPr>
          <p:cNvSpPr/>
          <p:nvPr/>
        </p:nvSpPr>
        <p:spPr>
          <a:xfrm>
            <a:off x="6877918" y="3243102"/>
            <a:ext cx="484632" cy="1422560"/>
          </a:xfrm>
          <a:prstGeom prst="down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A999C5F2-D4E5-4CF0-86B4-CC13D0BAD870}"/>
              </a:ext>
            </a:extLst>
          </p:cNvPr>
          <p:cNvSpPr/>
          <p:nvPr/>
        </p:nvSpPr>
        <p:spPr>
          <a:xfrm flipV="1">
            <a:off x="6859267" y="1639419"/>
            <a:ext cx="484632" cy="1422560"/>
          </a:xfrm>
          <a:prstGeom prst="down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3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31763" y="195263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66825" y="719138"/>
            <a:ext cx="33940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000" b="1">
                <a:solidFill>
                  <a:srgbClr val="003300"/>
                </a:solidFill>
                <a:latin typeface="Calibri" pitchFamily="34" charset="0"/>
              </a:rPr>
              <a:t>Виды</a:t>
            </a:r>
            <a:r>
              <a:rPr lang="ru-RU" altLang="ru-RU" sz="5400" b="1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altLang="ru-RU" sz="3200" b="1">
                <a:solidFill>
                  <a:srgbClr val="003300"/>
                </a:solidFill>
                <a:latin typeface="Calibri" pitchFamily="34" charset="0"/>
              </a:rPr>
              <a:t>бюджетов</a:t>
            </a:r>
            <a:endParaRPr lang="en-US" altLang="ru-RU" sz="3200" b="1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>
              <a:latin typeface="Calibri" pitchFamily="34" charset="0"/>
            </a:endParaRPr>
          </a:p>
        </p:txBody>
      </p:sp>
      <p:graphicFrame>
        <p:nvGraphicFramePr>
          <p:cNvPr id="2" name="Схема 1">
            <a:extLst/>
          </p:cNvPr>
          <p:cNvGraphicFramePr/>
          <p:nvPr/>
        </p:nvGraphicFramePr>
        <p:xfrm>
          <a:off x="320765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6825" y="4057650"/>
            <a:ext cx="12160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70325" y="2146300"/>
            <a:ext cx="1581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/>
          </p:cNvPr>
          <p:cNvSpPr/>
          <p:nvPr/>
        </p:nvSpPr>
        <p:spPr>
          <a:xfrm>
            <a:off x="131763" y="184150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6" name="Схема 5">
            <a:extLst/>
          </p:cNvPr>
          <p:cNvGraphicFramePr/>
          <p:nvPr/>
        </p:nvGraphicFramePr>
        <p:xfrm>
          <a:off x="3759808" y="358927"/>
          <a:ext cx="7909074" cy="611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812800" y="2514600"/>
            <a:ext cx="2640013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003300"/>
                </a:solidFill>
                <a:latin typeface="Calibri" pitchFamily="34" charset="0"/>
              </a:rPr>
              <a:t>Бюджетная система РФ</a:t>
            </a:r>
            <a:endParaRPr lang="en-US" altLang="ru-RU" sz="3600" b="1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>
              <a:latin typeface="Calibri" pitchFamily="34" charset="0"/>
            </a:endParaRPr>
          </a:p>
        </p:txBody>
      </p:sp>
      <p:pic>
        <p:nvPicPr>
          <p:cNvPr id="20484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0125" y="1549400"/>
            <a:ext cx="9413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9025" y="37623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9025" y="4162425"/>
            <a:ext cx="852488" cy="94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/>
        </p:nvSpPr>
        <p:spPr>
          <a:xfrm>
            <a:off x="131763" y="195263"/>
            <a:ext cx="11928475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5" name="Схема 4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092812744"/>
              </p:ext>
            </p:extLst>
          </p:nvPr>
        </p:nvGraphicFramePr>
        <p:xfrm>
          <a:off x="751754" y="391281"/>
          <a:ext cx="10697295" cy="607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7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81975" y="2286000"/>
            <a:ext cx="3258271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171450" y="109538"/>
            <a:ext cx="11930063" cy="6467475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44588" y="560388"/>
            <a:ext cx="61944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Бюджетный </a:t>
            </a:r>
            <a:r>
              <a:rPr lang="ru-RU" altLang="ru-RU" sz="4000" b="1" dirty="0">
                <a:solidFill>
                  <a:srgbClr val="003300"/>
                </a:solidFill>
                <a:latin typeface="Calibri" pitchFamily="34" charset="0"/>
              </a:rPr>
              <a:t>процесс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ежегодное формирование и исполнение бюджета </a:t>
            </a:r>
            <a:endParaRPr lang="en-US" altLang="ru-RU" sz="2000" dirty="0">
              <a:solidFill>
                <a:srgbClr val="003300"/>
              </a:solidFill>
              <a:latin typeface="Calibri" pitchFamily="34" charset="0"/>
            </a:endParaRPr>
          </a:p>
        </p:txBody>
      </p:sp>
      <p:graphicFrame>
        <p:nvGraphicFramePr>
          <p:cNvPr id="5" name="Схема 4">
            <a:extLst/>
          </p:cNvPr>
          <p:cNvGraphicFramePr/>
          <p:nvPr/>
        </p:nvGraphicFramePr>
        <p:xfrm>
          <a:off x="7338802" y="940524"/>
          <a:ext cx="3833223" cy="49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/>
          </p:cNvPr>
          <p:cNvSpPr/>
          <p:nvPr/>
        </p:nvSpPr>
        <p:spPr>
          <a:xfrm>
            <a:off x="1725613" y="2425700"/>
            <a:ext cx="3305175" cy="2006600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00"/>
                </a:solidFill>
              </a:rPr>
              <a:t>Этапы</a:t>
            </a:r>
            <a:r>
              <a:rPr lang="ru-RU" sz="4000" dirty="0">
                <a:solidFill>
                  <a:srgbClr val="003300"/>
                </a:solidFill>
              </a:rPr>
              <a:t> бюджетного процесса</a:t>
            </a:r>
          </a:p>
        </p:txBody>
      </p:sp>
      <p:sp>
        <p:nvSpPr>
          <p:cNvPr id="7" name="Стрелка: вправо 6">
            <a:extLst/>
          </p:cNvPr>
          <p:cNvSpPr/>
          <p:nvPr/>
        </p:nvSpPr>
        <p:spPr>
          <a:xfrm>
            <a:off x="5822950" y="3148013"/>
            <a:ext cx="627063" cy="561975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4" name="Рисунок 11"/>
          <p:cNvPicPr>
            <a:picLocks noChangeAspect="1"/>
          </p:cNvPicPr>
          <p:nvPr/>
        </p:nvPicPr>
        <p:blipFill>
          <a:blip r:embed="rId7"/>
          <a:srcRect l="32034" t="27196" r="28857" b="42091"/>
          <a:stretch>
            <a:fillRect/>
          </a:stretch>
        </p:blipFill>
        <p:spPr bwMode="auto">
          <a:xfrm>
            <a:off x="1725612" y="4573588"/>
            <a:ext cx="3305176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0BCDE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00CC00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AE2AA"/>
        </a:accent3>
        <a:accent4>
          <a:srgbClr val="000000"/>
        </a:accent4>
        <a:accent5>
          <a:srgbClr val="B0BCDE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5376</TotalTime>
  <Words>2384</Words>
  <Application>Microsoft Office PowerPoint</Application>
  <PresentationFormat>Широкоэкранный</PresentationFormat>
  <Paragraphs>497</Paragraphs>
  <Slides>39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等线</vt:lpstr>
      <vt:lpstr>Microsoft YaHei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Лилия Солякина</dc:creator>
  <cp:lastModifiedBy>user</cp:lastModifiedBy>
  <cp:revision>530</cp:revision>
  <cp:lastPrinted>2022-12-21T04:36:21Z</cp:lastPrinted>
  <dcterms:created xsi:type="dcterms:W3CDTF">2022-05-17T11:58:18Z</dcterms:created>
  <dcterms:modified xsi:type="dcterms:W3CDTF">2022-12-29T04:50:51Z</dcterms:modified>
</cp:coreProperties>
</file>